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764" r:id="rId2"/>
  </p:sldMasterIdLst>
  <p:notesMasterIdLst>
    <p:notesMasterId r:id="rId36"/>
  </p:notesMasterIdLst>
  <p:handoutMasterIdLst>
    <p:handoutMasterId r:id="rId37"/>
  </p:handoutMasterIdLst>
  <p:sldIdLst>
    <p:sldId id="1822" r:id="rId3"/>
    <p:sldId id="1969" r:id="rId4"/>
    <p:sldId id="1970" r:id="rId5"/>
    <p:sldId id="1946" r:id="rId6"/>
    <p:sldId id="1947" r:id="rId7"/>
    <p:sldId id="1948" r:id="rId8"/>
    <p:sldId id="1950" r:id="rId9"/>
    <p:sldId id="1951" r:id="rId10"/>
    <p:sldId id="1952" r:id="rId11"/>
    <p:sldId id="1963" r:id="rId12"/>
    <p:sldId id="1964" r:id="rId13"/>
    <p:sldId id="1965" r:id="rId14"/>
    <p:sldId id="1966" r:id="rId15"/>
    <p:sldId id="1967" r:id="rId16"/>
    <p:sldId id="1968" r:id="rId17"/>
    <p:sldId id="1956" r:id="rId18"/>
    <p:sldId id="1677" r:id="rId19"/>
    <p:sldId id="1933" r:id="rId20"/>
    <p:sldId id="1934" r:id="rId21"/>
    <p:sldId id="1957" r:id="rId22"/>
    <p:sldId id="1701" r:id="rId23"/>
    <p:sldId id="1940" r:id="rId24"/>
    <p:sldId id="1709" r:id="rId25"/>
    <p:sldId id="1710" r:id="rId26"/>
    <p:sldId id="1941" r:id="rId27"/>
    <p:sldId id="1942" r:id="rId28"/>
    <p:sldId id="1943" r:id="rId29"/>
    <p:sldId id="1954" r:id="rId30"/>
    <p:sldId id="1962" r:id="rId31"/>
    <p:sldId id="1958" r:id="rId32"/>
    <p:sldId id="1960" r:id="rId33"/>
    <p:sldId id="1961" r:id="rId34"/>
    <p:sldId id="1959" r:id="rId35"/>
  </p:sldIdLst>
  <p:sldSz cx="9144000" cy="6858000" type="screen4x3"/>
  <p:notesSz cx="7010400" cy="9296400"/>
  <p:custDataLst>
    <p:tags r:id="rId38"/>
  </p:custDataLst>
  <p:defaultTextStyle>
    <a:defPPr>
      <a:defRPr lang="en-US"/>
    </a:defPPr>
    <a:lvl1pPr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1pPr>
    <a:lvl2pPr marL="4572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2pPr>
    <a:lvl3pPr marL="9144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3pPr>
    <a:lvl4pPr marL="13716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4pPr>
    <a:lvl5pPr marL="18288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5pPr>
    <a:lvl6pPr marL="2286000" algn="l" defTabSz="457200" rtl="0" eaLnBrk="1" latinLnBrk="0" hangingPunct="1">
      <a:defRPr sz="3200" b="1" kern="1200">
        <a:solidFill>
          <a:srgbClr val="FFFFFF"/>
        </a:solidFill>
        <a:latin typeface="Arial" charset="0"/>
        <a:ea typeface="ＭＳ Ｐゴシック" charset="0"/>
        <a:cs typeface="ＭＳ Ｐゴシック" charset="0"/>
      </a:defRPr>
    </a:lvl6pPr>
    <a:lvl7pPr marL="2743200" algn="l" defTabSz="457200" rtl="0" eaLnBrk="1" latinLnBrk="0" hangingPunct="1">
      <a:defRPr sz="3200" b="1" kern="1200">
        <a:solidFill>
          <a:srgbClr val="FFFFFF"/>
        </a:solidFill>
        <a:latin typeface="Arial" charset="0"/>
        <a:ea typeface="ＭＳ Ｐゴシック" charset="0"/>
        <a:cs typeface="ＭＳ Ｐゴシック" charset="0"/>
      </a:defRPr>
    </a:lvl7pPr>
    <a:lvl8pPr marL="3200400" algn="l" defTabSz="457200" rtl="0" eaLnBrk="1" latinLnBrk="0" hangingPunct="1">
      <a:defRPr sz="3200" b="1" kern="1200">
        <a:solidFill>
          <a:srgbClr val="FFFFFF"/>
        </a:solidFill>
        <a:latin typeface="Arial" charset="0"/>
        <a:ea typeface="ＭＳ Ｐゴシック" charset="0"/>
        <a:cs typeface="ＭＳ Ｐゴシック" charset="0"/>
      </a:defRPr>
    </a:lvl8pPr>
    <a:lvl9pPr marL="3657600" algn="l" defTabSz="457200" rtl="0" eaLnBrk="1" latinLnBrk="0" hangingPunct="1">
      <a:defRPr sz="3200" b="1" kern="1200">
        <a:solidFill>
          <a:srgbClr val="FFFFFF"/>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xmlns="">
        <p14:section name="Chapter 2 Forms of Contamination" id="{07BD4D6D-5EE6-9F44-A1D3-B7E1F5274DD6}">
          <p14:sldIdLst>
            <p14:sldId id="1822"/>
            <p14:sldId id="1969"/>
            <p14:sldId id="1970"/>
            <p14:sldId id="1946"/>
            <p14:sldId id="1947"/>
            <p14:sldId id="1948"/>
            <p14:sldId id="1950"/>
            <p14:sldId id="1951"/>
            <p14:sldId id="1952"/>
            <p14:sldId id="1963"/>
            <p14:sldId id="1964"/>
            <p14:sldId id="1965"/>
            <p14:sldId id="1966"/>
            <p14:sldId id="1967"/>
            <p14:sldId id="1968"/>
            <p14:sldId id="1956"/>
            <p14:sldId id="1677"/>
            <p14:sldId id="1933"/>
            <p14:sldId id="1934"/>
            <p14:sldId id="1957"/>
            <p14:sldId id="1701"/>
            <p14:sldId id="1940"/>
            <p14:sldId id="1709"/>
            <p14:sldId id="1710"/>
            <p14:sldId id="1941"/>
            <p14:sldId id="1942"/>
            <p14:sldId id="1943"/>
            <p14:sldId id="1954"/>
            <p14:sldId id="1962"/>
            <p14:sldId id="1958"/>
            <p14:sldId id="1960"/>
            <p14:sldId id="1961"/>
            <p14:sldId id="195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E5298"/>
    <a:srgbClr val="333333"/>
    <a:srgbClr val="CC0000"/>
    <a:srgbClr val="D6ECEE"/>
    <a:srgbClr val="EAEAEA"/>
    <a:srgbClr val="FFFFFF"/>
    <a:srgbClr val="5F5F5F"/>
    <a:srgbClr val="009DD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64" autoAdjust="0"/>
    <p:restoredTop sz="97802" autoAdjust="0"/>
  </p:normalViewPr>
  <p:slideViewPr>
    <p:cSldViewPr snapToGrid="0">
      <p:cViewPr varScale="1">
        <p:scale>
          <a:sx n="76" d="100"/>
          <a:sy n="76" d="100"/>
        </p:scale>
        <p:origin x="-930" y="-102"/>
      </p:cViewPr>
      <p:guideLst>
        <p:guide orient="horz" pos="781"/>
        <p:guide orient="horz" pos="1074"/>
        <p:guide orient="horz" pos="865"/>
        <p:guide pos="5759"/>
        <p:guide pos="315"/>
      </p:guideLst>
    </p:cSldViewPr>
  </p:slideViewPr>
  <p:outlineViewPr>
    <p:cViewPr>
      <p:scale>
        <a:sx n="33" d="100"/>
        <a:sy n="33" d="100"/>
      </p:scale>
      <p:origin x="0" y="4136"/>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3336" y="-372"/>
      </p:cViewPr>
      <p:guideLst>
        <p:guide orient="horz" pos="2856"/>
        <p:guide pos="624"/>
      </p:guideLst>
    </p:cSldViewPr>
  </p:notesViewPr>
  <p:gridSpacing cx="117043200" cy="117043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7" name="Rectangle 3"/>
          <p:cNvSpPr>
            <a:spLocks noGrp="1" noChangeArrowheads="1"/>
          </p:cNvSpPr>
          <p:nvPr>
            <p:ph type="dt" sz="quarter" idx="1"/>
          </p:nvPr>
        </p:nvSpPr>
        <p:spPr bwMode="auto">
          <a:xfrm>
            <a:off x="3973513" y="0"/>
            <a:ext cx="3036887"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88068"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9" name="Rectangle 5"/>
          <p:cNvSpPr>
            <a:spLocks noGrp="1" noChangeArrowheads="1"/>
          </p:cNvSpPr>
          <p:nvPr>
            <p:ph type="sldNum" sz="quarter" idx="3"/>
          </p:nvPr>
        </p:nvSpPr>
        <p:spPr bwMode="auto">
          <a:xfrm>
            <a:off x="3973513" y="8831263"/>
            <a:ext cx="3036887"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00481EF4-5CB2-5446-B12D-99F9E709CA26}" type="slidenum">
              <a:rPr lang="en-US"/>
              <a:pPr>
                <a:defRPr/>
              </a:pPr>
              <a:t>‹#›</a:t>
            </a:fld>
            <a:endParaRPr lang="en-US" dirty="0"/>
          </a:p>
        </p:txBody>
      </p:sp>
    </p:spTree>
    <p:extLst>
      <p:ext uri="{BB962C8B-B14F-4D97-AF65-F5344CB8AC3E}">
        <p14:creationId xmlns:p14="http://schemas.microsoft.com/office/powerpoint/2010/main" xmlns="" val="172577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6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290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701675" y="4416425"/>
            <a:ext cx="5608638" cy="4183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7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E1470029-A89C-3948-A056-70844596351F}" type="slidenum">
              <a:rPr lang="en-US"/>
              <a:pPr>
                <a:defRPr/>
              </a:pPr>
              <a:t>‹#›</a:t>
            </a:fld>
            <a:endParaRPr lang="en-US" dirty="0"/>
          </a:p>
        </p:txBody>
      </p:sp>
    </p:spTree>
    <p:extLst>
      <p:ext uri="{BB962C8B-B14F-4D97-AF65-F5344CB8AC3E}">
        <p14:creationId xmlns:p14="http://schemas.microsoft.com/office/powerpoint/2010/main" xmlns="" val="3805569933"/>
      </p:ext>
    </p:extLst>
  </p:cSld>
  <p:clrMap bg1="lt1" tx1="dk1" bg2="lt2" tx2="dk2" accent1="accent1" accent2="accent2" accent3="accent3" accent4="accent4" accent5="accent5" accent6="accent6" hlink="hlink" folHlink="folHlink"/>
  <p:notes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
        <p:nvSpPr>
          <p:cNvPr id="317444"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F1F4FDD-7786-E249-BDDE-ACCF5E318278}" type="slidenum">
              <a:rPr lang="en-US" sz="1200" b="0" smtClean="0">
                <a:solidFill>
                  <a:schemeClr val="tx1"/>
                </a:solidFill>
              </a:rPr>
              <a:pPr eaLnBrk="1" hangingPunct="1">
                <a:defRPr/>
              </a:pPr>
              <a:t>1</a:t>
            </a:fld>
            <a:endParaRPr lang="en-US" sz="1200" b="0" dirty="0" smtClean="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10</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A. The container of Chinese food has been stapled shut. The staple can easily end up in the food and become a physical contaminant.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11</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A. The can opener has left metal shavings in the canned food which are a physical contaminant. </a:t>
            </a:r>
          </a:p>
          <a:p>
            <a:pPr marL="114300" indent="-114300"/>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12</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A. The bones in a fish filet are a physical contaminant if not removed.</a:t>
            </a:r>
          </a:p>
          <a:p>
            <a:pPr marL="114300" indent="-114300"/>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13</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B. The chemical spray bottle does not contain a label with the common name of the chemical. </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B. The food handler is using the glass cleaner incorrectly by spraying it near food. This can contaminate the food. </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15</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B. Chemicals are being stored above food.</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16</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kern="1200" dirty="0" smtClean="0">
                <a:solidFill>
                  <a:schemeClr val="tx1"/>
                </a:solidFill>
                <a:effectLst/>
                <a:latin typeface="Times New Roman" pitchFamily="18" charset="0"/>
                <a:ea typeface="ＭＳ Ｐゴシック" charset="0"/>
                <a:cs typeface="ＭＳ Ｐゴシック" charset="0"/>
              </a:rPr>
              <a:t>Teach</a:t>
            </a:r>
            <a:r>
              <a:rPr lang="en-US" sz="1200" b="0" kern="1200" baseline="0" dirty="0" smtClean="0">
                <a:solidFill>
                  <a:schemeClr val="tx1"/>
                </a:solidFill>
                <a:effectLst/>
                <a:latin typeface="Times New Roman" pitchFamily="18" charset="0"/>
                <a:ea typeface="ＭＳ Ｐゴシック" charset="0"/>
                <a:cs typeface="ＭＳ Ｐゴシック" charset="0"/>
              </a:rPr>
              <a:t> </a:t>
            </a:r>
            <a:r>
              <a:rPr lang="en-US" sz="1200" b="0" kern="1200" dirty="0" smtClean="0">
                <a:solidFill>
                  <a:schemeClr val="tx1"/>
                </a:solidFill>
                <a:effectLst/>
                <a:latin typeface="Times New Roman" pitchFamily="18" charset="0"/>
                <a:ea typeface="ＭＳ Ｐゴシック" charset="0"/>
                <a:cs typeface="ＭＳ Ｐゴシック" charset="0"/>
              </a:rPr>
              <a:t>the additional content not included in the DVD using the next several slides.</a:t>
            </a:r>
            <a:endParaRPr lang="en-US" b="0" dirty="0">
              <a:latin typeface="Times New Roman" charset="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160B8F2-5E34-184E-A935-1A4DBDAD3270}" type="slidenum">
              <a:rPr lang="en-US" sz="1200" b="0" smtClean="0">
                <a:solidFill>
                  <a:schemeClr val="tx1"/>
                </a:solidFill>
              </a:rPr>
              <a:pPr eaLnBrk="1" hangingPunct="1">
                <a:defRPr/>
              </a:pPr>
              <a:t>17</a:t>
            </a:fld>
            <a:endParaRPr lang="en-US" sz="1200" b="0" dirty="0" smtClean="0">
              <a:solidFill>
                <a:schemeClr val="tx1"/>
              </a:solidFill>
            </a:endParaRPr>
          </a:p>
        </p:txBody>
      </p:sp>
      <p:sp>
        <p:nvSpPr>
          <p:cNvPr id="319491" name="Rectangle 2"/>
          <p:cNvSpPr>
            <a:spLocks noGrp="1" noRot="1" noChangeAspect="1" noChangeArrowheads="1" noTextEdit="1"/>
          </p:cNvSpPr>
          <p:nvPr>
            <p:ph type="sldImg"/>
          </p:nvPr>
        </p:nvSpPr>
        <p:spPr>
          <a:xfrm>
            <a:off x="1181100" y="698500"/>
            <a:ext cx="4648200" cy="3486150"/>
          </a:xfrm>
          <a:ln/>
        </p:spPr>
      </p:sp>
      <p:sp>
        <p:nvSpPr>
          <p:cNvPr id="86019"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p>
          <a:p>
            <a:pPr marL="114300" indent="-114300" eaLnBrk="1" hangingPunct="1">
              <a:buFontTx/>
              <a:buChar char="•"/>
            </a:pPr>
            <a:r>
              <a:rPr lang="en-US" dirty="0">
                <a:latin typeface="Times New Roman" charset="0"/>
              </a:rPr>
              <a:t>Contamination comes from a variety of places.</a:t>
            </a:r>
          </a:p>
          <a:p>
            <a:pPr marL="114300" indent="-114300" eaLnBrk="1" hangingPunct="1">
              <a:buFontTx/>
              <a:buChar char="•"/>
            </a:pPr>
            <a:r>
              <a:rPr lang="en-US" dirty="0">
                <a:latin typeface="Times New Roman" charset="0"/>
              </a:rPr>
              <a:t>Contaminants can cause foodborne illness or result in physical injury.</a:t>
            </a:r>
          </a:p>
          <a:p>
            <a:pPr marL="114300" indent="-114300" eaLnBrk="1" hangingPunct="1">
              <a:buFontTx/>
              <a:buChar char="•"/>
            </a:pPr>
            <a:r>
              <a:rPr lang="en-US" dirty="0">
                <a:latin typeface="Times New Roman" charset="0"/>
              </a:rPr>
              <a:t>Contaminants are found in the animals we use for food</a:t>
            </a:r>
            <a:r>
              <a:rPr lang="en-US" dirty="0" smtClean="0">
                <a:latin typeface="Times New Roman" charset="0"/>
              </a:rPr>
              <a:t>, </a:t>
            </a:r>
            <a:r>
              <a:rPr lang="en-US" dirty="0">
                <a:latin typeface="Times New Roman" charset="0"/>
              </a:rPr>
              <a:t>air, water, </a:t>
            </a:r>
            <a:r>
              <a:rPr lang="en-US" dirty="0" smtClean="0">
                <a:latin typeface="Times New Roman" charset="0"/>
              </a:rPr>
              <a:t>dirt; </a:t>
            </a:r>
            <a:r>
              <a:rPr lang="en-US" dirty="0">
                <a:latin typeface="Times New Roman" charset="0"/>
              </a:rPr>
              <a:t>and </a:t>
            </a:r>
            <a:r>
              <a:rPr lang="en-US" dirty="0" smtClean="0">
                <a:latin typeface="Times New Roman" charset="0"/>
              </a:rPr>
              <a:t>they occur </a:t>
            </a:r>
            <a:r>
              <a:rPr lang="en-US" dirty="0">
                <a:latin typeface="Times New Roman" charset="0"/>
              </a:rPr>
              <a:t>naturally in food, such as bones in fish.</a:t>
            </a:r>
          </a:p>
          <a:p>
            <a:pPr marL="114300" indent="-114300" eaLnBrk="1" hangingPunct="1">
              <a:buFontTx/>
              <a:buChar char="•"/>
            </a:pPr>
            <a:r>
              <a:rPr lang="en-US" dirty="0">
                <a:latin typeface="Times New Roman" charset="0"/>
              </a:rPr>
              <a:t>Food can be contaminated on purpose.</a:t>
            </a:r>
          </a:p>
          <a:p>
            <a:pPr marL="114300" indent="-114300" eaLnBrk="1" hangingPunct="1">
              <a:buFontTx/>
              <a:buChar char="•"/>
            </a:pPr>
            <a:r>
              <a:rPr lang="en-US" dirty="0">
                <a:latin typeface="Times New Roman" charset="0"/>
              </a:rPr>
              <a:t>Most food is contaminated accidently. </a:t>
            </a:r>
          </a:p>
          <a:p>
            <a:pPr marL="114300" indent="-114300" eaLnBrk="1" hangingPunct="1">
              <a:buFontTx/>
              <a:buChar char="•"/>
            </a:pPr>
            <a:r>
              <a:rPr lang="en-US" dirty="0">
                <a:latin typeface="Times New Roman" charset="0"/>
              </a:rPr>
              <a:t>Examples of accidental contamination include: </a:t>
            </a:r>
            <a:r>
              <a:rPr lang="en-US" dirty="0" smtClean="0">
                <a:latin typeface="Times New Roman" charset="0"/>
              </a:rPr>
              <a:t>food handlers </a:t>
            </a:r>
            <a:r>
              <a:rPr lang="en-US" dirty="0">
                <a:latin typeface="Times New Roman" charset="0"/>
              </a:rPr>
              <a:t>who don</a:t>
            </a:r>
            <a:r>
              <a:rPr lang="ja-JP" altLang="en-US" dirty="0">
                <a:latin typeface="Times New Roman" charset="0"/>
              </a:rPr>
              <a:t>’</a:t>
            </a:r>
            <a:r>
              <a:rPr lang="en-US" altLang="ja-JP" dirty="0">
                <a:latin typeface="Times New Roman" charset="0"/>
              </a:rPr>
              <a:t>t wash their hands after using the restroom, and then contaminate food and surfaces with feces from their </a:t>
            </a:r>
            <a:r>
              <a:rPr lang="en-US" altLang="ja-JP" dirty="0" smtClean="0">
                <a:latin typeface="Times New Roman" charset="0"/>
              </a:rPr>
              <a:t>fingers; and food handlers </a:t>
            </a:r>
            <a:r>
              <a:rPr lang="en-US" altLang="ja-JP" dirty="0">
                <a:latin typeface="Times New Roman" charset="0"/>
              </a:rPr>
              <a:t>who pass contaminants through </a:t>
            </a:r>
            <a:r>
              <a:rPr lang="en-US" altLang="ja-JP" dirty="0" smtClean="0">
                <a:latin typeface="Times New Roman" charset="0"/>
              </a:rPr>
              <a:t>illness.</a:t>
            </a:r>
            <a:endParaRPr lang="en-US" dirty="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2072FBC-CBC6-4C43-BA7F-C97A70A09E63}" type="slidenum">
              <a:rPr lang="en-US" sz="1200" b="0" smtClean="0">
                <a:solidFill>
                  <a:schemeClr val="tx1"/>
                </a:solidFill>
              </a:rPr>
              <a:pPr eaLnBrk="1" hangingPunct="1">
                <a:defRPr/>
              </a:pPr>
              <a:t>18</a:t>
            </a:fld>
            <a:endParaRPr lang="en-US" sz="1200" b="0" dirty="0" smtClean="0">
              <a:solidFill>
                <a:schemeClr val="tx1"/>
              </a:solidFill>
            </a:endParaRPr>
          </a:p>
        </p:txBody>
      </p:sp>
      <p:sp>
        <p:nvSpPr>
          <p:cNvPr id="320515" name="Rectangle 2"/>
          <p:cNvSpPr>
            <a:spLocks noGrp="1" noRot="1" noChangeAspect="1" noChangeArrowheads="1" noTextEdit="1"/>
          </p:cNvSpPr>
          <p:nvPr>
            <p:ph type="sldImg"/>
          </p:nvPr>
        </p:nvSpPr>
        <p:spPr>
          <a:xfrm>
            <a:off x="1181100" y="698500"/>
            <a:ext cx="4648200" cy="3486150"/>
          </a:xfrm>
          <a:ln/>
        </p:spPr>
      </p:sp>
      <p:sp>
        <p:nvSpPr>
          <p:cNvPr id="88067"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p>
          <a:p>
            <a:pPr marL="114300" indent="-114300" eaLnBrk="1" hangingPunct="1">
              <a:buFontTx/>
              <a:buChar char="•"/>
            </a:pPr>
            <a:r>
              <a:rPr lang="en-US" dirty="0">
                <a:latin typeface="Times New Roman" charset="0"/>
              </a:rPr>
              <a:t>Food handlers who don</a:t>
            </a:r>
            <a:r>
              <a:rPr lang="ja-JP" altLang="en-US" dirty="0">
                <a:latin typeface="Times New Roman" charset="0"/>
              </a:rPr>
              <a:t>’</a:t>
            </a:r>
            <a:r>
              <a:rPr lang="en-US" altLang="ja-JP" dirty="0">
                <a:latin typeface="Times New Roman" charset="0"/>
              </a:rPr>
              <a:t>t wash their hands after using the restroom may contaminate food and surfaces with feces from their fingers. Once the food that the food handler touched is eaten, a foodborne illness may result. This is called the fecal-oral route of contamination.</a:t>
            </a:r>
            <a:endParaRPr lang="en-US" dirty="0">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78CC097-7AD7-6947-9A60-E0E0DE2B92F1}" type="slidenum">
              <a:rPr lang="en-US" sz="1200" b="0" smtClean="0">
                <a:solidFill>
                  <a:schemeClr val="tx1"/>
                </a:solidFill>
              </a:rPr>
              <a:pPr eaLnBrk="1" hangingPunct="1">
                <a:defRPr/>
              </a:pPr>
              <a:t>19</a:t>
            </a:fld>
            <a:endParaRPr lang="en-US" sz="1200" b="0" dirty="0" smtClean="0">
              <a:solidFill>
                <a:schemeClr val="tx1"/>
              </a:solidFill>
            </a:endParaRPr>
          </a:p>
        </p:txBody>
      </p:sp>
      <p:sp>
        <p:nvSpPr>
          <p:cNvPr id="323587" name="Rectangle 2"/>
          <p:cNvSpPr>
            <a:spLocks noGrp="1" noRot="1" noChangeAspect="1" noChangeArrowheads="1" noTextEdit="1"/>
          </p:cNvSpPr>
          <p:nvPr>
            <p:ph type="sldImg"/>
          </p:nvPr>
        </p:nvSpPr>
        <p:spPr>
          <a:xfrm>
            <a:off x="1181100" y="698500"/>
            <a:ext cx="4648200" cy="3486150"/>
          </a:xfrm>
          <a:ln/>
        </p:spPr>
      </p:sp>
      <p:sp>
        <p:nvSpPr>
          <p:cNvPr id="94211" name="Rectangle 3"/>
          <p:cNvSpPr>
            <a:spLocks noGrp="1" noChangeArrowheads="1"/>
          </p:cNvSpPr>
          <p:nvPr>
            <p:ph type="body" idx="1"/>
          </p:nvPr>
        </p:nvSpPr>
        <p:spPr>
          <a:xfrm>
            <a:off x="876300" y="4465638"/>
            <a:ext cx="5359400" cy="41830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endParaRPr lang="en-US" dirty="0">
              <a:latin typeface="Times New Roman" charset="0"/>
            </a:endParaRPr>
          </a:p>
          <a:p>
            <a:pPr marL="114300" indent="-114300" eaLnBrk="1" hangingPunct="1">
              <a:buFontTx/>
              <a:buChar char="•"/>
            </a:pPr>
            <a:r>
              <a:rPr lang="en-US" dirty="0">
                <a:latin typeface="Times New Roman" charset="0"/>
              </a:rPr>
              <a:t>The symptoms of a foodborne illness </a:t>
            </a:r>
            <a:r>
              <a:rPr lang="en-US" dirty="0" smtClean="0">
                <a:latin typeface="Times New Roman" charset="0"/>
              </a:rPr>
              <a:t>vary </a:t>
            </a:r>
            <a:r>
              <a:rPr lang="en-US" dirty="0">
                <a:latin typeface="Times New Roman" charset="0"/>
              </a:rPr>
              <a:t>depending on which illness a person has. But most victims of foodborne illness share some common symptoms.</a:t>
            </a:r>
          </a:p>
          <a:p>
            <a:pPr marL="114300" indent="-114300" eaLnBrk="1" hangingPunct="1">
              <a:buFontTx/>
              <a:buChar char="•"/>
            </a:pPr>
            <a:r>
              <a:rPr lang="en-US" dirty="0">
                <a:latin typeface="Times New Roman" charset="0"/>
              </a:rPr>
              <a:t>Not every person who is sick from a foodborne illness will have all of these symptoms. Nor are the symptoms of a foodborne illness limited to this list.</a:t>
            </a:r>
          </a:p>
          <a:p>
            <a:pPr marL="114300" indent="-114300" eaLnBrk="1" hangingPunct="1">
              <a:buFontTx/>
              <a:buChar char="•"/>
            </a:pPr>
            <a:r>
              <a:rPr lang="en-US" dirty="0">
                <a:latin typeface="Times New Roman" charset="0"/>
              </a:rPr>
              <a:t>How quickly foodborne-illness symptoms appear in a person is known as the onset time of the illness. Onset times depend on the type of foodborne illness a person has. They can range from 30 minutes to as long as six weeks. How severe the illness is can also vary, from mild diarrhea to death.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2</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pPr marL="114300" indent="-114300" eaLnBrk="1" hangingPunct="1">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pPr marL="114300" indent="-114300" eaLnBrk="1" hangingPunct="1">
              <a:spcBef>
                <a:spcPct val="50000"/>
              </a:spcBef>
              <a:buSzPct val="80000"/>
              <a:buFontTx/>
              <a:buChar char="•"/>
              <a:defRPr/>
            </a:pPr>
            <a:r>
              <a:rPr lang="en-US" sz="1200" b="0" kern="1200" dirty="0" smtClean="0">
                <a:solidFill>
                  <a:schemeClr val="tx1"/>
                </a:solidFill>
                <a:effectLst/>
                <a:latin typeface="Times New Roman" pitchFamily="18" charset="0"/>
                <a:ea typeface="ＭＳ Ｐゴシック" charset="0"/>
                <a:cs typeface="ＭＳ Ｐゴシック" charset="0"/>
              </a:rPr>
              <a:t>Play the </a:t>
            </a:r>
            <a:r>
              <a:rPr lang="en-US" sz="1200" b="0" i="1" kern="1200" dirty="0" smtClean="0">
                <a:solidFill>
                  <a:schemeClr val="tx1"/>
                </a:solidFill>
                <a:effectLst/>
                <a:latin typeface="Times New Roman" pitchFamily="18" charset="0"/>
                <a:ea typeface="ＭＳ Ｐゴシック" charset="0"/>
                <a:cs typeface="ＭＳ Ｐゴシック" charset="0"/>
              </a:rPr>
              <a:t>Overview of Foodborne Microorganisms and Allergens</a:t>
            </a:r>
            <a:r>
              <a:rPr lang="en-US" sz="1200" b="0" kern="1200" dirty="0" smtClean="0">
                <a:solidFill>
                  <a:schemeClr val="tx1"/>
                </a:solidFill>
                <a:effectLst/>
                <a:latin typeface="Times New Roman" pitchFamily="18" charset="0"/>
                <a:ea typeface="ＭＳ Ｐゴシック" charset="0"/>
                <a:cs typeface="ＭＳ Ｐゴシック" charset="0"/>
              </a:rPr>
              <a:t> DVD.</a:t>
            </a:r>
            <a:endParaRPr lang="en-US" sz="1200" b="0" kern="1200" baseline="0" dirty="0" smtClean="0">
              <a:solidFill>
                <a:schemeClr val="tx1"/>
              </a:solidFill>
              <a:latin typeface="Times New Roman" charset="0"/>
              <a:ea typeface="ＭＳ Ｐゴシック" charset="0"/>
              <a:cs typeface="ＭＳ Ｐゴシック" charset="0"/>
            </a:endParaRPr>
          </a:p>
          <a:p>
            <a:pPr marL="628650" lvl="1" indent="-171450" eaLnBrk="1" hangingPunct="1">
              <a:spcBef>
                <a:spcPct val="50000"/>
              </a:spcBef>
              <a:buSzPct val="80000"/>
              <a:buFont typeface="Arial" pitchFamily="34" charset="0"/>
              <a:buChar char="•"/>
              <a:defRPr/>
            </a:pPr>
            <a:endParaRPr lang="en-US" sz="1200" kern="1200" dirty="0" smtClean="0">
              <a:solidFill>
                <a:schemeClr val="tx1"/>
              </a:solidFill>
              <a:latin typeface="Times New Roman" charset="0"/>
              <a:ea typeface="ＭＳ Ｐゴシック" charset="0"/>
              <a:cs typeface="ＭＳ Ｐゴシック" charset="0"/>
            </a:endParaRP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20</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marR="0" indent="-11430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charset="0"/>
              </a:rPr>
              <a:t>Instructor Notes</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b="0" kern="1200" dirty="0" smtClean="0">
                <a:solidFill>
                  <a:schemeClr val="tx1"/>
                </a:solidFill>
                <a:effectLst/>
                <a:latin typeface="Times New Roman" pitchFamily="18" charset="0"/>
                <a:ea typeface="ＭＳ Ｐゴシック" charset="0"/>
                <a:cs typeface="ＭＳ Ｐゴシック" charset="0"/>
              </a:rPr>
              <a:t>Do the </a:t>
            </a:r>
            <a:r>
              <a:rPr lang="en-US" sz="1200" b="0" i="1" kern="1200" dirty="0" smtClean="0">
                <a:solidFill>
                  <a:schemeClr val="tx1"/>
                </a:solidFill>
                <a:effectLst/>
                <a:latin typeface="Times New Roman" pitchFamily="18" charset="0"/>
                <a:ea typeface="ＭＳ Ｐゴシック" charset="0"/>
                <a:cs typeface="ＭＳ Ｐゴシック" charset="0"/>
              </a:rPr>
              <a:t>Teach The Bug</a:t>
            </a:r>
            <a:r>
              <a:rPr lang="en-US" sz="1200" b="0" kern="1200" dirty="0" smtClean="0">
                <a:solidFill>
                  <a:schemeClr val="tx1"/>
                </a:solidFill>
                <a:effectLst/>
                <a:latin typeface="Times New Roman" pitchFamily="18" charset="0"/>
                <a:ea typeface="ＭＳ Ｐゴシック" charset="0"/>
                <a:cs typeface="ＭＳ Ｐゴシック" charset="0"/>
              </a:rPr>
              <a:t> Activity. </a:t>
            </a:r>
            <a:r>
              <a:rPr lang="en-US" b="0" dirty="0" smtClean="0">
                <a:latin typeface="Times New Roman" charset="0"/>
              </a:rPr>
              <a:t>This</a:t>
            </a:r>
            <a:r>
              <a:rPr lang="en-US" b="0" baseline="0" dirty="0" smtClean="0">
                <a:latin typeface="Times New Roman" charset="0"/>
              </a:rPr>
              <a:t> </a:t>
            </a:r>
            <a:r>
              <a:rPr lang="en-US" sz="1200" kern="1200" dirty="0" smtClean="0">
                <a:solidFill>
                  <a:schemeClr val="tx1"/>
                </a:solidFill>
                <a:effectLst/>
                <a:latin typeface="Times New Roman" pitchFamily="18" charset="0"/>
                <a:ea typeface="ＭＳ Ｐゴシック" charset="0"/>
                <a:cs typeface="ＭＳ Ｐゴシック" charset="0"/>
              </a:rPr>
              <a:t>activity can be downloaded from ServSafe.com. Directions for using the activity are included with it. </a:t>
            </a:r>
          </a:p>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0677540-4EC5-1940-9000-19F53D779FB8}" type="slidenum">
              <a:rPr lang="en-US" sz="1200" b="0" smtClean="0">
                <a:solidFill>
                  <a:schemeClr val="tx1"/>
                </a:solidFill>
              </a:rPr>
              <a:pPr eaLnBrk="1" hangingPunct="1">
                <a:defRPr/>
              </a:pPr>
              <a:t>21</a:t>
            </a:fld>
            <a:endParaRPr lang="en-US" sz="1200" b="0" dirty="0" smtClean="0">
              <a:solidFill>
                <a:schemeClr val="tx1"/>
              </a:solidFill>
            </a:endParaRPr>
          </a:p>
        </p:txBody>
      </p:sp>
      <p:sp>
        <p:nvSpPr>
          <p:cNvPr id="346115" name="Rectangle 2"/>
          <p:cNvSpPr>
            <a:spLocks noGrp="1" noRot="1" noChangeAspect="1" noChangeArrowheads="1" noTextEdit="1"/>
          </p:cNvSpPr>
          <p:nvPr>
            <p:ph type="sldImg"/>
          </p:nvPr>
        </p:nvSpPr>
        <p:spPr>
          <a:xfrm>
            <a:off x="1182688" y="696913"/>
            <a:ext cx="4648200" cy="3486150"/>
          </a:xfrm>
          <a:ln/>
        </p:spPr>
      </p:sp>
      <p:sp>
        <p:nvSpPr>
          <p:cNvPr id="139267" name="Rectangle 3"/>
          <p:cNvSpPr>
            <a:spLocks noGrp="1" noChangeArrowheads="1"/>
          </p:cNvSpPr>
          <p:nvPr>
            <p:ph type="body" idx="1"/>
          </p:nvPr>
        </p:nvSpPr>
        <p:spPr>
          <a:xfrm>
            <a:off x="876300" y="4468813"/>
            <a:ext cx="5318125" cy="4294187"/>
          </a:xfrm>
          <a:noFill/>
        </p:spPr>
        <p:txBody>
          <a:bodyPr lIns="93557" tIns="46778" rIns="93557" bIns="46778"/>
          <a:lstStyle/>
          <a:p>
            <a:pPr marL="114300" indent="-114300" eaLnBrk="1" hangingPunct="1"/>
            <a:r>
              <a:rPr lang="en-US" b="1" dirty="0">
                <a:latin typeface="Times New Roman" charset="0"/>
              </a:rPr>
              <a:t>Instructor Notes</a:t>
            </a:r>
          </a:p>
          <a:p>
            <a:pPr marL="114300" indent="-114300" eaLnBrk="1" hangingPunct="1">
              <a:buFontTx/>
              <a:buChar char="•"/>
            </a:pPr>
            <a:r>
              <a:rPr lang="en-US" dirty="0">
                <a:latin typeface="Times New Roman" charset="0"/>
              </a:rPr>
              <a:t>Some toxins are naturally associated with certain plants, mushrooms, and seafood. Toxins are a natural part of some fish.</a:t>
            </a:r>
          </a:p>
          <a:p>
            <a:pPr marL="114300" indent="-114300" eaLnBrk="1" hangingPunct="1">
              <a:buFontTx/>
              <a:buChar char="•"/>
            </a:pPr>
            <a:r>
              <a:rPr lang="en-US" dirty="0">
                <a:latin typeface="Times New Roman" charset="0"/>
              </a:rPr>
              <a:t>Other toxins, such as histamine, are made by pathogens on the fish when it is time-temperature abused. This can occur in tuna, bonito, mackerel, and </a:t>
            </a:r>
            <a:r>
              <a:rPr lang="en-US" dirty="0" smtClean="0">
                <a:latin typeface="Times New Roman" charset="0"/>
              </a:rPr>
              <a:t>mahimahi</a:t>
            </a:r>
            <a:r>
              <a:rPr lang="en-US" dirty="0">
                <a:latin typeface="Times New Roman" charset="0"/>
              </a:rPr>
              <a:t>. </a:t>
            </a:r>
          </a:p>
          <a:p>
            <a:pPr marL="114300" indent="-114300" eaLnBrk="1" hangingPunct="1">
              <a:buFontTx/>
              <a:buChar char="•"/>
            </a:pPr>
            <a:r>
              <a:rPr lang="en-US" dirty="0">
                <a:latin typeface="Times New Roman" charset="0"/>
              </a:rPr>
              <a:t>Some fish become contaminated when they eat smaller fish that have eaten a toxin. One of these toxins is the ciguatera toxin. It can be found in barracuda, snapper, grouper, and amberjack. Shellfish, such as oysters, can be contaminated when they eat marine algae that have a toxin.</a:t>
            </a:r>
          </a:p>
          <a:p>
            <a:pPr marL="114300" indent="-114300" eaLnBrk="1" hangingPunct="1"/>
            <a:endParaRPr lang="en-US" dirty="0">
              <a:latin typeface="Times New Roman" charset="0"/>
            </a:endParaRPr>
          </a:p>
          <a:p>
            <a:pPr marL="114300" indent="-114300" eaLnBrk="1" hangingPunct="1"/>
            <a:endParaRPr lang="en-US" dirty="0">
              <a:latin typeface="Times New Roman" charset="0"/>
            </a:endParaRPr>
          </a:p>
          <a:p>
            <a:pPr marL="114300" indent="-114300" eaLnBrk="1" hangingPunct="1">
              <a:spcBef>
                <a:spcPct val="0"/>
              </a:spcBef>
              <a:buFontTx/>
              <a:buChar char="•"/>
            </a:pPr>
            <a:endParaRPr lang="en-US" dirty="0">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8A09A69-E1C8-434A-9253-B4A500A9A692}" type="slidenum">
              <a:rPr lang="en-US" sz="1200" b="0" smtClean="0">
                <a:solidFill>
                  <a:schemeClr val="tx1"/>
                </a:solidFill>
              </a:rPr>
              <a:pPr eaLnBrk="1" hangingPunct="1">
                <a:defRPr/>
              </a:pPr>
              <a:t>22</a:t>
            </a:fld>
            <a:endParaRPr lang="en-US" sz="1200" b="0" dirty="0" smtClean="0">
              <a:solidFill>
                <a:schemeClr val="tx1"/>
              </a:solidFill>
            </a:endParaRPr>
          </a:p>
        </p:txBody>
      </p:sp>
      <p:sp>
        <p:nvSpPr>
          <p:cNvPr id="347139" name="Rectangle 2"/>
          <p:cNvSpPr>
            <a:spLocks noGrp="1" noRot="1" noChangeAspect="1" noChangeArrowheads="1" noTextEdit="1"/>
          </p:cNvSpPr>
          <p:nvPr>
            <p:ph type="sldImg"/>
          </p:nvPr>
        </p:nvSpPr>
        <p:spPr>
          <a:xfrm>
            <a:off x="1182688" y="696913"/>
            <a:ext cx="4648200" cy="3486150"/>
          </a:xfrm>
          <a:ln/>
        </p:spPr>
      </p:sp>
      <p:sp>
        <p:nvSpPr>
          <p:cNvPr id="141315" name="Rectangle 3"/>
          <p:cNvSpPr>
            <a:spLocks noGrp="1" noChangeArrowheads="1"/>
          </p:cNvSpPr>
          <p:nvPr>
            <p:ph type="body" idx="1"/>
          </p:nvPr>
        </p:nvSpPr>
        <p:spPr>
          <a:xfrm>
            <a:off x="876300" y="4468813"/>
            <a:ext cx="5318125" cy="4294187"/>
          </a:xfrm>
          <a:noFill/>
        </p:spPr>
        <p:txBody>
          <a:bodyPr lIns="93557" tIns="46778" rIns="93557" bIns="46778"/>
          <a:lstStyle/>
          <a:p>
            <a:pPr marL="114300" indent="-114300" eaLnBrk="1" hangingPunct="1"/>
            <a:r>
              <a:rPr lang="en-US" b="1" dirty="0">
                <a:latin typeface="Times New Roman" charset="0"/>
              </a:rPr>
              <a:t>Instructor Notes</a:t>
            </a:r>
          </a:p>
          <a:p>
            <a:pPr marL="114300" indent="-114300" eaLnBrk="1" hangingPunct="1">
              <a:buFontTx/>
              <a:buChar char="•"/>
            </a:pPr>
            <a:r>
              <a:rPr lang="en-US" dirty="0">
                <a:latin typeface="Times New Roman" charset="0"/>
              </a:rPr>
              <a:t>Toxins cannot be destroyed by cooking or freezing. The most important way to prevent a foodborne illness is to purchase plants, mushrooms, and seafood from approved, reputable suppliers. It is also important to control time and temperature when handling raw fish.</a:t>
            </a:r>
          </a:p>
          <a:p>
            <a:pPr marL="114300" indent="-114300" eaLnBrk="1" hangingPunct="1"/>
            <a:endParaRPr lang="en-US" dirty="0">
              <a:latin typeface="Times New Roman" charset="0"/>
            </a:endParaRPr>
          </a:p>
          <a:p>
            <a:pPr marL="114300" indent="-114300" eaLnBrk="1" hangingPunct="1"/>
            <a:endParaRPr lang="en-US" dirty="0">
              <a:latin typeface="Times New Roman" charset="0"/>
            </a:endParaRPr>
          </a:p>
          <a:p>
            <a:pPr marL="114300" indent="-114300" eaLnBrk="1" hangingPunct="1">
              <a:spcBef>
                <a:spcPct val="0"/>
              </a:spcBef>
              <a:buFontTx/>
              <a:buChar char="•"/>
            </a:pPr>
            <a:endParaRPr lang="en-US" dirty="0">
              <a:latin typeface="Times New Roman" charset="0"/>
            </a:endParaRPr>
          </a:p>
          <a:p>
            <a:pPr marL="114300" indent="-114300" eaLnBrk="1" hangingPunct="1"/>
            <a:endParaRPr lang="en-US" dirty="0">
              <a:latin typeface="Times New Roman" charset="0"/>
            </a:endParaRPr>
          </a:p>
          <a:p>
            <a:pPr marL="114300" indent="-114300" eaLnBrk="1" hangingPunct="1"/>
            <a:endParaRPr lang="en-US" dirty="0">
              <a:latin typeface="Times New Roman" charset="0"/>
            </a:endParaRPr>
          </a:p>
          <a:p>
            <a:pPr marL="114300" indent="-114300" eaLnBrk="1" hangingPunct="1">
              <a:spcBef>
                <a:spcPct val="0"/>
              </a:spcBef>
              <a:buFontTx/>
              <a:buChar char="•"/>
            </a:pPr>
            <a:endParaRPr lang="en-US" dirty="0">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CB15045-FDDF-2F49-8F1F-576D3DC7CFAE}" type="slidenum">
              <a:rPr lang="en-US" sz="1200" b="0" smtClean="0">
                <a:solidFill>
                  <a:schemeClr val="tx1"/>
                </a:solidFill>
              </a:rPr>
              <a:pPr eaLnBrk="1" hangingPunct="1">
                <a:defRPr/>
              </a:pPr>
              <a:t>23</a:t>
            </a:fld>
            <a:endParaRPr lang="en-US" sz="1200" b="0" dirty="0" smtClean="0">
              <a:solidFill>
                <a:schemeClr val="tx1"/>
              </a:solidFill>
            </a:endParaRPr>
          </a:p>
        </p:txBody>
      </p:sp>
      <p:sp>
        <p:nvSpPr>
          <p:cNvPr id="354307" name="Rectangle 2"/>
          <p:cNvSpPr>
            <a:spLocks noGrp="1" noRot="1" noChangeAspect="1" noChangeArrowheads="1" noTextEdit="1"/>
          </p:cNvSpPr>
          <p:nvPr>
            <p:ph type="sldImg"/>
          </p:nvPr>
        </p:nvSpPr>
        <p:spPr>
          <a:xfrm>
            <a:off x="1181100" y="698500"/>
            <a:ext cx="4648200" cy="3486150"/>
          </a:xfrm>
          <a:ln/>
        </p:spPr>
      </p:sp>
      <p:sp>
        <p:nvSpPr>
          <p:cNvPr id="155651"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p>
          <a:p>
            <a:pPr marL="114300" indent="-114300" eaLnBrk="1" hangingPunct="1">
              <a:buFontTx/>
              <a:buChar char="•"/>
            </a:pPr>
            <a:r>
              <a:rPr lang="en-US" dirty="0">
                <a:latin typeface="Times New Roman" charset="0"/>
              </a:rPr>
              <a:t>So far, you have learned about methods to prevent the accidental contamination of food. But you also must take steps to stop people who are actually trying to contaminate it. This may include the groups listed on the slide.</a:t>
            </a:r>
          </a:p>
          <a:p>
            <a:pPr marL="114300" indent="-114300" eaLnBrk="1" hangingPunct="1">
              <a:buFontTx/>
              <a:buChar char="•"/>
            </a:pPr>
            <a:r>
              <a:rPr lang="en-US" dirty="0">
                <a:latin typeface="Times New Roman" charset="0"/>
              </a:rPr>
              <a:t>These people may try to tamper with your food using biological, chemical, or physical contaminants. They may even use radioactive materials. Attacks might occur anywhere in the food supply chain. But they are usually focused on a specific food item, process, or business.</a:t>
            </a:r>
          </a:p>
          <a:p>
            <a:pPr marL="114300" indent="-114300" eaLnBrk="1" hangingPunct="1">
              <a:buFont typeface="Wingdings" charset="0"/>
              <a:buChar char="§"/>
            </a:pPr>
            <a:r>
              <a:rPr lang="en-US" dirty="0">
                <a:latin typeface="Times New Roman" charset="0"/>
              </a:rPr>
              <a:t>The best way to protect food is to make it as difficult as possible for someone to tamper with it. For this reason, a food defense program should deal with the points in your operation where food is at risk.</a:t>
            </a:r>
          </a:p>
          <a:p>
            <a:pPr marL="114300" indent="-114300" eaLnBrk="1" hangingPunct="1">
              <a:buFont typeface="Wingdings" charset="0"/>
              <a:buChar char="§"/>
            </a:pPr>
            <a:r>
              <a:rPr lang="en-US" dirty="0">
                <a:latin typeface="Times New Roman" charset="0"/>
              </a:rPr>
              <a:t>The FDA has created a tool that can be used to develop a food defense program. It is based on the acronym A.L.E.R.T. It can be used to help you identify the points in your operation where food is at risk.</a:t>
            </a:r>
          </a:p>
          <a:p>
            <a:pPr marL="114300" indent="-114300" eaLnBrk="1" hangingPunct="1">
              <a:buFontTx/>
              <a:buChar char="•"/>
            </a:pPr>
            <a:endParaRPr lang="en-US" dirty="0">
              <a:latin typeface="Times New Roman" charset="0"/>
            </a:endParaRPr>
          </a:p>
          <a:p>
            <a:pPr marL="114300" indent="-114300" eaLnBrk="1" hangingPunct="1">
              <a:buFontTx/>
              <a:buChar char="•"/>
            </a:pPr>
            <a:endParaRPr lang="en-US" dirty="0">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B8E1AA1-582F-FF46-9750-8CA2D234F02E}" type="slidenum">
              <a:rPr lang="en-US" sz="1200" b="0" smtClean="0">
                <a:solidFill>
                  <a:schemeClr val="tx1"/>
                </a:solidFill>
              </a:rPr>
              <a:pPr eaLnBrk="1" hangingPunct="1">
                <a:defRPr/>
              </a:pPr>
              <a:t>24</a:t>
            </a:fld>
            <a:endParaRPr lang="en-US" sz="1200" b="0" dirty="0" smtClean="0">
              <a:solidFill>
                <a:schemeClr val="tx1"/>
              </a:solidFill>
            </a:endParaRPr>
          </a:p>
        </p:txBody>
      </p:sp>
      <p:sp>
        <p:nvSpPr>
          <p:cNvPr id="355331" name="Rectangle 2"/>
          <p:cNvSpPr>
            <a:spLocks noGrp="1" noRot="1" noChangeAspect="1" noChangeArrowheads="1" noTextEdit="1"/>
          </p:cNvSpPr>
          <p:nvPr>
            <p:ph type="sldImg"/>
          </p:nvPr>
        </p:nvSpPr>
        <p:spPr>
          <a:xfrm>
            <a:off x="1181100" y="698500"/>
            <a:ext cx="4648200" cy="3486150"/>
          </a:xfrm>
          <a:ln/>
        </p:spPr>
      </p:sp>
      <p:sp>
        <p:nvSpPr>
          <p:cNvPr id="157699" name="Rectangle 3"/>
          <p:cNvSpPr>
            <a:spLocks noGrp="1" noChangeArrowheads="1"/>
          </p:cNvSpPr>
          <p:nvPr>
            <p:ph type="body" idx="1"/>
          </p:nvPr>
        </p:nvSpPr>
        <p:spPr>
          <a:xfrm>
            <a:off x="876300" y="4465638"/>
            <a:ext cx="5715000" cy="45259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a:t>
            </a:r>
            <a:r>
              <a:rPr lang="en-US" b="1" dirty="0" smtClean="0">
                <a:latin typeface="Times New Roman" charset="0"/>
              </a:rPr>
              <a:t>Notes</a:t>
            </a:r>
            <a:endParaRPr lang="en-US" b="1" dirty="0">
              <a:latin typeface="Times New Roman" charset="0"/>
            </a:endParaRPr>
          </a:p>
          <a:p>
            <a:pPr marL="114300" indent="-114300" eaLnBrk="1" hangingPunct="1">
              <a:buFontTx/>
              <a:buChar char="•"/>
            </a:pPr>
            <a:r>
              <a:rPr lang="en-US" b="1" dirty="0">
                <a:latin typeface="Times New Roman" charset="0"/>
              </a:rPr>
              <a:t>Assure</a:t>
            </a:r>
            <a:r>
              <a:rPr lang="en-US" dirty="0">
                <a:latin typeface="Times New Roman" charset="0"/>
              </a:rPr>
              <a:t> Make sure that products you receive are from safe sources. Supervise product deliveries. Use approved suppliers who practice food defense. Request that delivery vehicles are locked or sealed.</a:t>
            </a:r>
          </a:p>
          <a:p>
            <a:pPr marL="114300" indent="-114300" eaLnBrk="1" hangingPunct="1">
              <a:buFontTx/>
              <a:buChar char="•"/>
            </a:pPr>
            <a:r>
              <a:rPr lang="en-US" b="1" dirty="0">
                <a:latin typeface="Times New Roman" charset="0"/>
              </a:rPr>
              <a:t>Look</a:t>
            </a:r>
            <a:r>
              <a:rPr lang="en-US" dirty="0">
                <a:latin typeface="Times New Roman" charset="0"/>
              </a:rPr>
              <a:t> Monitor the security of products in the facility. Limit access to prep and storage areas. Locking storage areas is one way to do this. Create a system for handling damaged products. Store chemicals in a secure location. Train staff to spot food defense threats.</a:t>
            </a:r>
          </a:p>
          <a:p>
            <a:pPr marL="114300" indent="-114300" eaLnBrk="1" hangingPunct="1">
              <a:buFontTx/>
              <a:buChar char="•"/>
            </a:pPr>
            <a:r>
              <a:rPr lang="en-US" b="1" dirty="0">
                <a:latin typeface="Times New Roman" charset="0"/>
              </a:rPr>
              <a:t>Employees</a:t>
            </a:r>
            <a:r>
              <a:rPr lang="en-US" dirty="0">
                <a:latin typeface="Times New Roman" charset="0"/>
              </a:rPr>
              <a:t> Know who is in your facility. Limit access to prep and storage areas. Identify all visitors, and verify credentials. Conduct background checks on staff.</a:t>
            </a:r>
          </a:p>
          <a:p>
            <a:pPr marL="114300" indent="-114300">
              <a:buFontTx/>
              <a:buChar char="•"/>
            </a:pPr>
            <a:r>
              <a:rPr lang="en-US" b="1" dirty="0">
                <a:latin typeface="Times New Roman" charset="0"/>
              </a:rPr>
              <a:t>Reports</a:t>
            </a:r>
            <a:r>
              <a:rPr lang="en-US" dirty="0">
                <a:latin typeface="Times New Roman" charset="0"/>
              </a:rPr>
              <a:t> Keep information related to food defense </a:t>
            </a:r>
            <a:r>
              <a:rPr lang="en-US" dirty="0" smtClean="0">
                <a:latin typeface="Times New Roman" charset="0"/>
              </a:rPr>
              <a:t>accessible: receiving logs, </a:t>
            </a:r>
            <a:r>
              <a:rPr lang="en-US" dirty="0">
                <a:latin typeface="Times New Roman" charset="0"/>
              </a:rPr>
              <a:t>o</a:t>
            </a:r>
            <a:r>
              <a:rPr lang="en-US" dirty="0" smtClean="0">
                <a:latin typeface="Times New Roman" charset="0"/>
              </a:rPr>
              <a:t>ffice </a:t>
            </a:r>
            <a:r>
              <a:rPr lang="en-US" dirty="0">
                <a:latin typeface="Times New Roman" charset="0"/>
              </a:rPr>
              <a:t>files and </a:t>
            </a:r>
            <a:r>
              <a:rPr lang="en-US" dirty="0" smtClean="0">
                <a:latin typeface="Times New Roman" charset="0"/>
              </a:rPr>
              <a:t>documents, </a:t>
            </a:r>
            <a:r>
              <a:rPr lang="en-US" dirty="0">
                <a:latin typeface="Times New Roman" charset="0"/>
              </a:rPr>
              <a:t>s</a:t>
            </a:r>
            <a:r>
              <a:rPr lang="en-US" dirty="0" smtClean="0">
                <a:latin typeface="Times New Roman" charset="0"/>
              </a:rPr>
              <a:t>taff files, and random </a:t>
            </a:r>
            <a:r>
              <a:rPr lang="en-US" dirty="0">
                <a:latin typeface="Times New Roman" charset="0"/>
              </a:rPr>
              <a:t>food defense self-inspections.</a:t>
            </a:r>
          </a:p>
          <a:p>
            <a:pPr marL="114300" indent="-114300">
              <a:buFontTx/>
              <a:buChar char="•"/>
            </a:pPr>
            <a:r>
              <a:rPr lang="en-US" b="1" dirty="0">
                <a:latin typeface="Times New Roman" charset="0"/>
              </a:rPr>
              <a:t>Threat</a:t>
            </a:r>
            <a:r>
              <a:rPr lang="en-US" dirty="0">
                <a:latin typeface="Times New Roman" charset="0"/>
              </a:rPr>
              <a:t> Identify what you will do and who you will contact if there is suspicious activity or a threat at your operation</a:t>
            </a:r>
            <a:r>
              <a:rPr lang="en-US" dirty="0" smtClean="0">
                <a:latin typeface="Times New Roman" charset="0"/>
              </a:rPr>
              <a:t>. Hold </a:t>
            </a:r>
            <a:r>
              <a:rPr lang="en-US" dirty="0">
                <a:latin typeface="Times New Roman" charset="0"/>
              </a:rPr>
              <a:t>any product you suspect to be contaminated.  Contact your regulatory authority immediately. Maintain an emergency contact list.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E2B4E48-3C45-1F42-9AB4-0A08A8E36146}" type="slidenum">
              <a:rPr lang="en-US" sz="1200" b="0" smtClean="0">
                <a:solidFill>
                  <a:schemeClr val="tx1"/>
                </a:solidFill>
              </a:rPr>
              <a:pPr eaLnBrk="1" hangingPunct="1">
                <a:defRPr/>
              </a:pPr>
              <a:t>25</a:t>
            </a:fld>
            <a:endParaRPr lang="en-US" sz="1200" b="0" dirty="0" smtClean="0">
              <a:solidFill>
                <a:schemeClr val="tx1"/>
              </a:solidFill>
            </a:endParaRPr>
          </a:p>
        </p:txBody>
      </p:sp>
      <p:sp>
        <p:nvSpPr>
          <p:cNvPr id="357379" name="Rectangle 2"/>
          <p:cNvSpPr>
            <a:spLocks noGrp="1" noRot="1" noChangeAspect="1" noChangeArrowheads="1" noTextEdit="1"/>
          </p:cNvSpPr>
          <p:nvPr>
            <p:ph type="sldImg"/>
          </p:nvPr>
        </p:nvSpPr>
        <p:spPr>
          <a:xfrm>
            <a:off x="1181100" y="698500"/>
            <a:ext cx="4648200" cy="3486150"/>
          </a:xfrm>
          <a:ln/>
        </p:spPr>
      </p:sp>
      <p:sp>
        <p:nvSpPr>
          <p:cNvPr id="80900" name="Rectangle 3"/>
          <p:cNvSpPr>
            <a:spLocks noGrp="1" noChangeArrowheads="1"/>
          </p:cNvSpPr>
          <p:nvPr>
            <p:ph type="body" idx="1"/>
          </p:nvPr>
        </p:nvSpPr>
        <p:spPr>
          <a:xfrm>
            <a:off x="876300" y="4465638"/>
            <a:ext cx="5715000" cy="452596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Ask the person making the complaint for general contact information and to identify the food that was eaten. Also ask for a description of symptoms and when the person first got sick.</a:t>
            </a:r>
          </a:p>
          <a:p>
            <a:pPr marL="171450" indent="-171450" eaLnBrk="1" hangingPunct="1">
              <a:buFont typeface="Arial" pitchFamily="34" charset="0"/>
              <a:buChar char="•"/>
              <a:defRPr/>
            </a:pPr>
            <a:r>
              <a:rPr lang="en-US" dirty="0" smtClean="0">
                <a:ea typeface="+mn-ea"/>
                <a:cs typeface="+mn-cs"/>
              </a:rPr>
              <a:t>Contact the local regulatory authority if you suspect an outbreak.</a:t>
            </a:r>
          </a:p>
          <a:p>
            <a:pPr marL="0" indent="0" eaLnBrk="1" hangingPunct="1">
              <a:buFont typeface="Arial" pitchFamily="34" charset="0"/>
              <a:buNone/>
              <a:defRPr/>
            </a:pPr>
            <a:endParaRPr lang="en-US" dirty="0" smtClean="0">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AA3FEF9-2CAE-3D47-954F-EADCB13271BA}" type="slidenum">
              <a:rPr lang="en-US" sz="1200" b="0" smtClean="0">
                <a:solidFill>
                  <a:schemeClr val="tx1"/>
                </a:solidFill>
              </a:rPr>
              <a:pPr eaLnBrk="1" hangingPunct="1">
                <a:defRPr/>
              </a:pPr>
              <a:t>26</a:t>
            </a:fld>
            <a:endParaRPr lang="en-US" sz="1200" b="0" dirty="0" smtClean="0">
              <a:solidFill>
                <a:schemeClr val="tx1"/>
              </a:solidFill>
            </a:endParaRPr>
          </a:p>
        </p:txBody>
      </p:sp>
      <p:sp>
        <p:nvSpPr>
          <p:cNvPr id="358403" name="Rectangle 2"/>
          <p:cNvSpPr>
            <a:spLocks noGrp="1" noRot="1" noChangeAspect="1" noChangeArrowheads="1" noTextEdit="1"/>
          </p:cNvSpPr>
          <p:nvPr>
            <p:ph type="sldImg"/>
          </p:nvPr>
        </p:nvSpPr>
        <p:spPr>
          <a:xfrm>
            <a:off x="1181100" y="698500"/>
            <a:ext cx="4648200" cy="3486150"/>
          </a:xfrm>
          <a:ln/>
        </p:spPr>
      </p:sp>
      <p:sp>
        <p:nvSpPr>
          <p:cNvPr id="80900" name="Rectangle 3"/>
          <p:cNvSpPr>
            <a:spLocks noGrp="1" noChangeArrowheads="1"/>
          </p:cNvSpPr>
          <p:nvPr>
            <p:ph type="body" idx="1"/>
          </p:nvPr>
        </p:nvSpPr>
        <p:spPr>
          <a:xfrm>
            <a:off x="876300" y="4465638"/>
            <a:ext cx="5715000" cy="452596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Set the suspected product aside if any remains. Include a label with Do Not Use and Do Not Discard on it, as shown in the photo on the slide.</a:t>
            </a:r>
          </a:p>
          <a:p>
            <a:pPr marL="171450" indent="-171450" eaLnBrk="1" hangingPunct="1">
              <a:buFont typeface="Arial" pitchFamily="34" charset="0"/>
              <a:buChar char="•"/>
              <a:defRPr/>
            </a:pPr>
            <a:r>
              <a:rPr lang="en-US" dirty="0" smtClean="0">
                <a:ea typeface="+mn-ea"/>
                <a:cs typeface="+mn-cs"/>
              </a:rPr>
              <a:t>Log information about the suspected product. This might include a product description, production date, and lot number. The sell-by date and pack size should also be recorded. </a:t>
            </a:r>
          </a:p>
          <a:p>
            <a:pPr marL="0" indent="0" eaLnBrk="1" hangingPunct="1">
              <a:buFont typeface="Arial" pitchFamily="34" charset="0"/>
              <a:buNone/>
              <a:defRPr/>
            </a:pPr>
            <a:endParaRPr lang="en-US" dirty="0" smtClean="0">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E4F9023-08C6-224F-946C-6936E4E3B08D}" type="slidenum">
              <a:rPr lang="en-US" sz="1200" b="0" smtClean="0">
                <a:solidFill>
                  <a:schemeClr val="tx1"/>
                </a:solidFill>
              </a:rPr>
              <a:pPr eaLnBrk="1" hangingPunct="1">
                <a:defRPr/>
              </a:pPr>
              <a:t>27</a:t>
            </a:fld>
            <a:endParaRPr lang="en-US" sz="1200" b="0" dirty="0" smtClean="0">
              <a:solidFill>
                <a:schemeClr val="tx1"/>
              </a:solidFill>
            </a:endParaRPr>
          </a:p>
        </p:txBody>
      </p:sp>
      <p:sp>
        <p:nvSpPr>
          <p:cNvPr id="359427" name="Rectangle 2"/>
          <p:cNvSpPr>
            <a:spLocks noGrp="1" noRot="1" noChangeAspect="1" noChangeArrowheads="1" noTextEdit="1"/>
          </p:cNvSpPr>
          <p:nvPr>
            <p:ph type="sldImg"/>
          </p:nvPr>
        </p:nvSpPr>
        <p:spPr>
          <a:xfrm>
            <a:off x="1181100" y="698500"/>
            <a:ext cx="4648200" cy="3486150"/>
          </a:xfrm>
          <a:ln/>
        </p:spPr>
      </p:sp>
      <p:sp>
        <p:nvSpPr>
          <p:cNvPr id="80900" name="Rectangle 3"/>
          <p:cNvSpPr>
            <a:spLocks noGrp="1" noChangeArrowheads="1"/>
          </p:cNvSpPr>
          <p:nvPr>
            <p:ph type="body" idx="1"/>
          </p:nvPr>
        </p:nvSpPr>
        <p:spPr>
          <a:xfrm>
            <a:off x="876300" y="4465638"/>
            <a:ext cx="5715000" cy="452596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Maintain a list of food handlers scheduled at the time of the suspected contamination. These staff members may be subject to an interview and sampling by investigators. They should also be interviewed immediately by management about their health status.</a:t>
            </a:r>
          </a:p>
          <a:p>
            <a:pPr marL="171450" indent="-171450" eaLnBrk="1" hangingPunct="1">
              <a:buFont typeface="Arial" pitchFamily="34" charset="0"/>
              <a:buChar char="•"/>
              <a:defRPr/>
            </a:pPr>
            <a:r>
              <a:rPr lang="en-US" dirty="0" smtClean="0">
                <a:ea typeface="+mn-ea"/>
                <a:cs typeface="+mn-cs"/>
              </a:rPr>
              <a:t>Cooperate with regulatory authorities in the investigation. Provide appropriate documentation. You may be asked to provide temperature logs, HACCP documents, staff files, etc.</a:t>
            </a:r>
          </a:p>
          <a:p>
            <a:pPr marL="171450" indent="-171450" eaLnBrk="1" hangingPunct="1">
              <a:buFont typeface="Arial" pitchFamily="34" charset="0"/>
              <a:buChar char="•"/>
              <a:defRPr/>
            </a:pPr>
            <a:r>
              <a:rPr lang="en-US" dirty="0" smtClean="0">
                <a:ea typeface="+mn-ea"/>
                <a:cs typeface="+mn-cs"/>
              </a:rPr>
              <a:t>Review food-handling procedures to identify if standards are not being met or procedures are not working.</a:t>
            </a:r>
          </a:p>
          <a:p>
            <a:pPr marL="0" indent="0" eaLnBrk="1" hangingPunct="1">
              <a:buFont typeface="Arial" pitchFamily="34" charset="0"/>
              <a:buNone/>
              <a:defRPr/>
            </a:pPr>
            <a:endParaRPr lang="en-US" dirty="0" smtClean="0">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28</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sz="1200" b="1" kern="1200" dirty="0" smtClean="0">
                <a:solidFill>
                  <a:schemeClr val="tx1"/>
                </a:solidFill>
                <a:latin typeface="Times New Roman" pitchFamily="18" charset="0"/>
                <a:ea typeface="ＭＳ Ｐゴシック" charset="0"/>
                <a:cs typeface="ＭＳ Ｐゴシック" charset="0"/>
              </a:rPr>
              <a:t>Instructor Notes</a:t>
            </a:r>
          </a:p>
          <a:p>
            <a:pPr marL="171450" indent="-171450" eaLnBrk="1" hangingPunct="1">
              <a:buFont typeface="Arial" pitchFamily="34" charset="0"/>
              <a:buChar char="•"/>
              <a:defRPr/>
            </a:pPr>
            <a:r>
              <a:rPr lang="en-US" sz="1200" b="0" kern="1200" dirty="0" smtClean="0">
                <a:solidFill>
                  <a:schemeClr val="tx1"/>
                </a:solidFill>
                <a:effectLst/>
                <a:latin typeface="Times New Roman" pitchFamily="18" charset="0"/>
                <a:ea typeface="ＭＳ Ｐゴシック" charset="0"/>
                <a:cs typeface="ＭＳ Ｐゴシック" charset="0"/>
              </a:rPr>
              <a:t>Review the content presented using the next several</a:t>
            </a:r>
            <a:r>
              <a:rPr lang="en-US" sz="1200" b="0" kern="1200" baseline="0" dirty="0" smtClean="0">
                <a:solidFill>
                  <a:schemeClr val="tx1"/>
                </a:solidFill>
                <a:effectLst/>
                <a:latin typeface="Times New Roman" pitchFamily="18" charset="0"/>
                <a:ea typeface="ＭＳ Ｐゴシック" charset="0"/>
                <a:cs typeface="ＭＳ Ｐゴシック" charset="0"/>
              </a:rPr>
              <a:t> </a:t>
            </a:r>
            <a:r>
              <a:rPr lang="en-US" sz="1200" b="0" kern="1200" dirty="0" smtClean="0">
                <a:solidFill>
                  <a:schemeClr val="tx1"/>
                </a:solidFill>
                <a:effectLst/>
                <a:latin typeface="Times New Roman" pitchFamily="18" charset="0"/>
                <a:ea typeface="ＭＳ Ｐゴシック" charset="0"/>
                <a:cs typeface="ＭＳ Ｐゴシック" charset="0"/>
              </a:rPr>
              <a:t>slides.</a:t>
            </a:r>
            <a:endParaRPr lang="en-US" b="0" dirty="0">
              <a:latin typeface="Times New Roman" charset="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1372C1-7AC1-438F-BEED-7221CD3E81AD}" type="slidenum">
              <a:rPr lang="en-US"/>
              <a:pPr/>
              <a:t>29</a:t>
            </a:fld>
            <a:endParaRPr lang="en-US" dirty="0"/>
          </a:p>
        </p:txBody>
      </p:sp>
      <p:sp>
        <p:nvSpPr>
          <p:cNvPr id="3568642" name="Rectangle 2"/>
          <p:cNvSpPr>
            <a:spLocks noGrp="1" noRot="1" noChangeAspect="1" noChangeArrowheads="1" noTextEdit="1"/>
          </p:cNvSpPr>
          <p:nvPr>
            <p:ph type="sldImg"/>
          </p:nvPr>
        </p:nvSpPr>
        <p:spPr>
          <a:ln/>
        </p:spPr>
      </p:sp>
      <p:sp>
        <p:nvSpPr>
          <p:cNvPr id="3568643" name="Rectangle 3"/>
          <p:cNvSpPr>
            <a:spLocks noGrp="1" noChangeArrowheads="1"/>
          </p:cNvSpPr>
          <p:nvPr>
            <p:ph type="body" idx="1"/>
          </p:nvPr>
        </p:nvSpPr>
        <p:spPr>
          <a:noFill/>
          <a:ln/>
        </p:spPr>
        <p:txBody>
          <a:bodyPr/>
          <a:lstStyle/>
          <a:p>
            <a:pPr marL="114300" indent="-114300"/>
            <a:endParaRPr lang="en-US" i="1" dirty="0"/>
          </a:p>
          <a:p>
            <a:pPr marL="114300" indent="-114300"/>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3</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a:defRPr/>
            </a:pPr>
            <a:r>
              <a:rPr lang="en-US" sz="1200" b="1" kern="1200" dirty="0" smtClean="0">
                <a:solidFill>
                  <a:schemeClr val="tx1"/>
                </a:solidFill>
                <a:latin typeface="Times New Roman" charset="0"/>
                <a:ea typeface="ＭＳ Ｐゴシック" charset="0"/>
                <a:cs typeface="ＭＳ Ｐゴシック" charset="0"/>
              </a:rPr>
              <a:t>Instructor Notes</a:t>
            </a:r>
          </a:p>
          <a:p>
            <a:pPr marL="171450" indent="-171450">
              <a:buFont typeface="Arial" pitchFamily="34" charset="0"/>
              <a:buChar char="•"/>
              <a:defRPr/>
            </a:pPr>
            <a:r>
              <a:rPr lang="en-US" sz="1200" kern="1200" dirty="0" smtClean="0">
                <a:solidFill>
                  <a:schemeClr val="tx1"/>
                </a:solidFill>
                <a:latin typeface="Times New Roman" charset="0"/>
                <a:ea typeface="ＭＳ Ｐゴシック" charset="0"/>
                <a:cs typeface="ＭＳ Ｐゴシック" charset="0"/>
              </a:rPr>
              <a:t>Use the next several slides to </a:t>
            </a:r>
            <a:r>
              <a:rPr lang="en-US" sz="1200" b="0" kern="1200" dirty="0" smtClean="0">
                <a:solidFill>
                  <a:schemeClr val="tx1"/>
                </a:solidFill>
                <a:effectLst/>
                <a:latin typeface="Times New Roman" pitchFamily="18" charset="0"/>
                <a:ea typeface="ＭＳ Ｐゴシック" charset="0"/>
                <a:cs typeface="ＭＳ Ｐゴシック" charset="0"/>
              </a:rPr>
              <a:t>review the content presented.</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latin typeface="Times New Roman" charset="0"/>
                <a:ea typeface="ＭＳ Ｐゴシック" charset="0"/>
                <a:cs typeface="ＭＳ Ｐゴシック" charset="0"/>
              </a:rPr>
              <a:t>To ensure</a:t>
            </a:r>
            <a:r>
              <a:rPr lang="en-US" sz="1200" kern="1200" baseline="0" dirty="0" smtClean="0">
                <a:solidFill>
                  <a:schemeClr val="tx1"/>
                </a:solidFill>
                <a:latin typeface="Times New Roman" charset="0"/>
                <a:ea typeface="ＭＳ Ｐゴシック" charset="0"/>
                <a:cs typeface="ＭＳ Ｐゴシック" charset="0"/>
              </a:rPr>
              <a:t> </a:t>
            </a:r>
            <a:r>
              <a:rPr lang="en-US" sz="1200" kern="1200" dirty="0" smtClean="0">
                <a:solidFill>
                  <a:schemeClr val="tx1"/>
                </a:solidFill>
                <a:latin typeface="Times New Roman" charset="0"/>
                <a:ea typeface="ＭＳ Ｐゴシック" charset="0"/>
                <a:cs typeface="ＭＳ Ｐゴシック" charset="0"/>
              </a:rPr>
              <a:t>that everyone in class participates, pass out index cards with the letters A and “B”</a:t>
            </a:r>
            <a:r>
              <a:rPr lang="en-US" sz="1200" kern="1200" baseline="0" dirty="0" smtClean="0">
                <a:solidFill>
                  <a:schemeClr val="tx1"/>
                </a:solidFill>
                <a:latin typeface="Times New Roman" charset="0"/>
                <a:ea typeface="ＭＳ Ｐゴシック" charset="0"/>
                <a:cs typeface="ＭＳ Ｐゴシック" charset="0"/>
              </a:rPr>
              <a:t> </a:t>
            </a:r>
            <a:r>
              <a:rPr lang="en-US" sz="1200" kern="1200" dirty="0" smtClean="0">
                <a:solidFill>
                  <a:schemeClr val="tx1"/>
                </a:solidFill>
                <a:latin typeface="Times New Roman" charset="0"/>
                <a:ea typeface="ＭＳ Ｐゴシック" charset="0"/>
                <a:cs typeface="ＭＳ Ｐゴシック" charset="0"/>
              </a:rPr>
              <a:t>on them. Have each student answer</a:t>
            </a:r>
            <a:r>
              <a:rPr lang="en-US" sz="1200" kern="1200" baseline="0" dirty="0" smtClean="0">
                <a:solidFill>
                  <a:schemeClr val="tx1"/>
                </a:solidFill>
                <a:latin typeface="Times New Roman" charset="0"/>
                <a:ea typeface="ＭＳ Ｐゴシック" charset="0"/>
                <a:cs typeface="ＭＳ Ｐゴシック" charset="0"/>
              </a:rPr>
              <a:t> each question by</a:t>
            </a:r>
            <a:r>
              <a:rPr lang="en-US" sz="1200" kern="1200" dirty="0" smtClean="0">
                <a:solidFill>
                  <a:schemeClr val="tx1"/>
                </a:solidFill>
                <a:latin typeface="Times New Roman" charset="0"/>
                <a:ea typeface="ＭＳ Ｐゴシック" charset="0"/>
                <a:cs typeface="ＭＳ Ｐゴシック" charset="0"/>
              </a:rPr>
              <a:t> holding up the correct letter.</a:t>
            </a:r>
          </a:p>
          <a:p>
            <a:pPr marL="171450" indent="-171450">
              <a:buFont typeface="Arial" pitchFamily="34" charset="0"/>
              <a:buChar char="•"/>
              <a:defRPr/>
            </a:pPr>
            <a:endParaRPr lang="en-US" b="0" dirty="0">
              <a:latin typeface="Times New Roman" charset="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1E023E-EDFD-49F2-8509-7C5F9F8D1F42}" type="slidenum">
              <a:rPr lang="en-US"/>
              <a:pPr/>
              <a:t>30</a:t>
            </a:fld>
            <a:endParaRPr lang="en-US" dirty="0"/>
          </a:p>
        </p:txBody>
      </p:sp>
      <p:sp>
        <p:nvSpPr>
          <p:cNvPr id="3517442" name="Rectangle 2"/>
          <p:cNvSpPr>
            <a:spLocks noGrp="1" noRot="1" noChangeAspect="1" noChangeArrowheads="1" noTextEdit="1"/>
          </p:cNvSpPr>
          <p:nvPr>
            <p:ph type="sldImg"/>
          </p:nvPr>
        </p:nvSpPr>
        <p:spPr>
          <a:ln/>
        </p:spPr>
      </p:sp>
      <p:sp>
        <p:nvSpPr>
          <p:cNvPr id="3517443" name="Rectangle 3"/>
          <p:cNvSpPr>
            <a:spLocks noGrp="1" noChangeArrowheads="1"/>
          </p:cNvSpPr>
          <p:nvPr>
            <p:ph type="body" idx="1"/>
          </p:nvPr>
        </p:nvSpPr>
        <p:spPr>
          <a:noFill/>
          <a:ln/>
        </p:spPr>
        <p:txBody>
          <a:bodyPr/>
          <a:lstStyle/>
          <a:p>
            <a:pPr marL="114300" indent="-114300"/>
            <a:endParaRPr lang="en-US" i="1" dirty="0"/>
          </a:p>
          <a:p>
            <a:pPr marL="114300" indent="-114300"/>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4733C4-052A-4701-9D68-149005F205E3}" type="slidenum">
              <a:rPr lang="en-US"/>
              <a:pPr/>
              <a:t>31</a:t>
            </a:fld>
            <a:endParaRPr lang="en-US" dirty="0"/>
          </a:p>
        </p:txBody>
      </p:sp>
      <p:sp>
        <p:nvSpPr>
          <p:cNvPr id="3537922" name="Rectangle 2"/>
          <p:cNvSpPr>
            <a:spLocks noGrp="1" noRot="1" noChangeAspect="1" noChangeArrowheads="1" noTextEdit="1"/>
          </p:cNvSpPr>
          <p:nvPr>
            <p:ph type="sldImg"/>
          </p:nvPr>
        </p:nvSpPr>
        <p:spPr>
          <a:ln/>
        </p:spPr>
      </p:sp>
      <p:sp>
        <p:nvSpPr>
          <p:cNvPr id="3537923" name="Rectangle 3"/>
          <p:cNvSpPr>
            <a:spLocks noGrp="1" noChangeArrowheads="1"/>
          </p:cNvSpPr>
          <p:nvPr>
            <p:ph type="body" idx="1"/>
          </p:nvPr>
        </p:nvSpPr>
        <p:spPr>
          <a:noFill/>
          <a:ln/>
        </p:spPr>
        <p:txBody>
          <a:bodyPr/>
          <a:lstStyle/>
          <a:p>
            <a:pPr marL="114300" indent="-114300"/>
            <a:endParaRPr lang="en-US" i="1" dirty="0"/>
          </a:p>
          <a:p>
            <a:pPr marL="114300" indent="-114300"/>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B7279-27F7-4850-8461-75D946CFF32B}" type="slidenum">
              <a:rPr lang="en-US"/>
              <a:pPr/>
              <a:t>32</a:t>
            </a:fld>
            <a:endParaRPr lang="en-US" dirty="0"/>
          </a:p>
        </p:txBody>
      </p:sp>
      <p:sp>
        <p:nvSpPr>
          <p:cNvPr id="3562498" name="Rectangle 2"/>
          <p:cNvSpPr>
            <a:spLocks noGrp="1" noRot="1" noChangeAspect="1" noChangeArrowheads="1" noTextEdit="1"/>
          </p:cNvSpPr>
          <p:nvPr>
            <p:ph type="sldImg"/>
          </p:nvPr>
        </p:nvSpPr>
        <p:spPr>
          <a:ln/>
        </p:spPr>
      </p:sp>
      <p:sp>
        <p:nvSpPr>
          <p:cNvPr id="3562499" name="Rectangle 3"/>
          <p:cNvSpPr>
            <a:spLocks noGrp="1" noChangeArrowheads="1"/>
          </p:cNvSpPr>
          <p:nvPr>
            <p:ph type="body" idx="1"/>
          </p:nvPr>
        </p:nvSpPr>
        <p:spPr>
          <a:noFill/>
          <a:ln/>
        </p:spPr>
        <p:txBody>
          <a:bodyPr/>
          <a:lstStyle/>
          <a:p>
            <a:pPr marL="114300" indent="-114300"/>
            <a:endParaRPr lang="en-US" i="1" dirty="0"/>
          </a:p>
          <a:p>
            <a:pPr marL="114300" indent="-114300"/>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C21710-FE23-41B1-A2DA-945B8207D39A}" type="slidenum">
              <a:rPr lang="en-US"/>
              <a:pPr/>
              <a:t>33</a:t>
            </a:fld>
            <a:endParaRPr lang="en-US" dirty="0"/>
          </a:p>
        </p:txBody>
      </p:sp>
      <p:sp>
        <p:nvSpPr>
          <p:cNvPr id="3531778" name="Rectangle 2"/>
          <p:cNvSpPr>
            <a:spLocks noGrp="1" noRot="1" noChangeAspect="1" noChangeArrowheads="1" noTextEdit="1"/>
          </p:cNvSpPr>
          <p:nvPr>
            <p:ph type="sldImg"/>
          </p:nvPr>
        </p:nvSpPr>
        <p:spPr>
          <a:ln/>
        </p:spPr>
      </p:sp>
      <p:sp>
        <p:nvSpPr>
          <p:cNvPr id="3531779" name="Rectangle 3"/>
          <p:cNvSpPr>
            <a:spLocks noGrp="1" noChangeArrowheads="1"/>
          </p:cNvSpPr>
          <p:nvPr>
            <p:ph type="body" idx="1"/>
          </p:nvPr>
        </p:nvSpPr>
        <p:spPr>
          <a:noFill/>
          <a:ln/>
        </p:spPr>
        <p:txBody>
          <a:bodyPr/>
          <a:lstStyle/>
          <a:p>
            <a:pPr marL="114300" indent="-114300"/>
            <a:endParaRPr lang="en-US" i="1" dirty="0"/>
          </a:p>
          <a:p>
            <a:pPr marL="114300" indent="-114300"/>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4</a:t>
            </a:fld>
            <a:endParaRPr lang="en-US" dirty="0"/>
          </a:p>
        </p:txBody>
      </p:sp>
      <p:sp>
        <p:nvSpPr>
          <p:cNvPr id="2319362" name="Rectangle 2"/>
          <p:cNvSpPr>
            <a:spLocks noGrp="1" noRot="1" noChangeAspect="1" noChangeArrowheads="1" noTextEdit="1"/>
          </p:cNvSpPr>
          <p:nvPr>
            <p:ph type="sldImg"/>
          </p:nvPr>
        </p:nvSpPr>
        <p:spPr>
          <a:xfrm>
            <a:off x="1181100" y="696913"/>
            <a:ext cx="4648200" cy="3486150"/>
          </a:xfr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65262C-71C7-493B-B978-C45FB38EC0C5}" type="slidenum">
              <a:rPr lang="en-US"/>
              <a:pPr/>
              <a:t>5</a:t>
            </a:fld>
            <a:endParaRPr lang="en-US" dirty="0"/>
          </a:p>
        </p:txBody>
      </p:sp>
      <p:sp>
        <p:nvSpPr>
          <p:cNvPr id="2321410" name="Rectangle 2"/>
          <p:cNvSpPr>
            <a:spLocks noGrp="1" noRot="1" noChangeAspect="1" noChangeArrowheads="1" noTextEdit="1"/>
          </p:cNvSpPr>
          <p:nvPr>
            <p:ph type="sldImg"/>
          </p:nvPr>
        </p:nvSpPr>
        <p:spPr>
          <a:xfrm>
            <a:off x="1181100" y="696913"/>
            <a:ext cx="4648200" cy="3486150"/>
          </a:xfr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6</a:t>
            </a:fld>
            <a:endParaRPr lang="en-US" dirty="0"/>
          </a:p>
        </p:txBody>
      </p:sp>
      <p:sp>
        <p:nvSpPr>
          <p:cNvPr id="2319362" name="Rectangle 2"/>
          <p:cNvSpPr>
            <a:spLocks noGrp="1" noRot="1" noChangeAspect="1" noChangeArrowheads="1" noTextEdit="1"/>
          </p:cNvSpPr>
          <p:nvPr>
            <p:ph type="sldImg"/>
          </p:nvPr>
        </p:nvSpPr>
        <p:spPr>
          <a:xfrm>
            <a:off x="1181100" y="696913"/>
            <a:ext cx="4648200" cy="3486150"/>
          </a:xfr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7</a:t>
            </a:fld>
            <a:endParaRPr lang="en-US" dirty="0"/>
          </a:p>
        </p:txBody>
      </p:sp>
      <p:sp>
        <p:nvSpPr>
          <p:cNvPr id="2319362" name="Rectangle 2"/>
          <p:cNvSpPr>
            <a:spLocks noGrp="1" noRot="1" noChangeAspect="1" noChangeArrowheads="1" noTextEdit="1"/>
          </p:cNvSpPr>
          <p:nvPr>
            <p:ph type="sldImg"/>
          </p:nvPr>
        </p:nvSpPr>
        <p:spPr>
          <a:xfrm>
            <a:off x="1181100" y="696913"/>
            <a:ext cx="4648200" cy="3486150"/>
          </a:xfrm>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8</a:t>
            </a:fld>
            <a:endParaRPr lang="en-US" dirty="0"/>
          </a:p>
        </p:txBody>
      </p:sp>
      <p:sp>
        <p:nvSpPr>
          <p:cNvPr id="2319362" name="Rectangle 2"/>
          <p:cNvSpPr>
            <a:spLocks noGrp="1" noRot="1" noChangeAspect="1" noChangeArrowheads="1" noTextEdit="1"/>
          </p:cNvSpPr>
          <p:nvPr>
            <p:ph type="sldImg"/>
          </p:nvPr>
        </p:nvSpPr>
        <p:spPr>
          <a:xfrm>
            <a:off x="1181100" y="696913"/>
            <a:ext cx="4648200" cy="3486150"/>
          </a:xfrm>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9</a:t>
            </a:fld>
            <a:endParaRPr lang="en-US" dirty="0"/>
          </a:p>
        </p:txBody>
      </p:sp>
      <p:sp>
        <p:nvSpPr>
          <p:cNvPr id="2319362" name="Rectangle 2"/>
          <p:cNvSpPr>
            <a:spLocks noGrp="1" noRot="1" noChangeAspect="1" noChangeArrowheads="1" noTextEdit="1"/>
          </p:cNvSpPr>
          <p:nvPr>
            <p:ph type="sldImg"/>
          </p:nvPr>
        </p:nvSpPr>
        <p:spPr>
          <a:xfrm>
            <a:off x="1181100" y="696913"/>
            <a:ext cx="4648200" cy="3486150"/>
          </a:xfr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background_0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700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76550" y="866775"/>
            <a:ext cx="3517900" cy="1327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9139" name="Rectangle 3"/>
          <p:cNvSpPr>
            <a:spLocks noGrp="1" noChangeArrowheads="1"/>
          </p:cNvSpPr>
          <p:nvPr>
            <p:ph type="ctrTitle"/>
          </p:nvPr>
        </p:nvSpPr>
        <p:spPr>
          <a:xfrm>
            <a:off x="396875" y="3416300"/>
            <a:ext cx="8312150" cy="609600"/>
          </a:xfrm>
        </p:spPr>
        <p:txBody>
          <a:bodyPr/>
          <a:lstStyle>
            <a:lvl1pPr algn="ctr">
              <a:defRPr sz="3400">
                <a:solidFill>
                  <a:srgbClr val="FFFFFF"/>
                </a:solidFill>
                <a:latin typeface="Arial" charset="0"/>
              </a:defRPr>
            </a:lvl1pPr>
          </a:lstStyle>
          <a:p>
            <a:pPr lvl="0"/>
            <a:r>
              <a:rPr lang="en-US" noProof="0" smtClean="0"/>
              <a:t>Click to edit Master title style</a:t>
            </a:r>
          </a:p>
        </p:txBody>
      </p:sp>
      <p:sp>
        <p:nvSpPr>
          <p:cNvPr id="859140" name="Rectangle 4"/>
          <p:cNvSpPr>
            <a:spLocks noGrp="1" noChangeArrowheads="1"/>
          </p:cNvSpPr>
          <p:nvPr>
            <p:ph type="subTitle" idx="1"/>
          </p:nvPr>
        </p:nvSpPr>
        <p:spPr>
          <a:xfrm>
            <a:off x="409575" y="4483100"/>
            <a:ext cx="8305800" cy="1752600"/>
          </a:xfrm>
        </p:spPr>
        <p:txBody>
          <a:bodyPr/>
          <a:lstStyle>
            <a:lvl1pPr marL="0" indent="0" algn="ctr">
              <a:defRPr b="0">
                <a:solidFill>
                  <a:srgbClr val="131313"/>
                </a:solidFill>
              </a:defRPr>
            </a:lvl1pPr>
          </a:lstStyle>
          <a:p>
            <a:pPr lvl="0"/>
            <a:r>
              <a:rPr lang="en-US" noProof="0" smtClean="0"/>
              <a:t>Click to edit Master subtitle style</a:t>
            </a:r>
          </a:p>
        </p:txBody>
      </p:sp>
    </p:spTree>
    <p:extLst>
      <p:ext uri="{BB962C8B-B14F-4D97-AF65-F5344CB8AC3E}">
        <p14:creationId xmlns:p14="http://schemas.microsoft.com/office/powerpoint/2010/main" xmlns="" val="1437643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41910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573077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50" y="1143000"/>
            <a:ext cx="5086350" cy="4983163"/>
          </a:xfrm>
        </p:spPr>
        <p:txBody>
          <a:bodyPr/>
          <a:lstStyle/>
          <a:p>
            <a:pPr lvl="0"/>
            <a:endParaRPr lang="en-US" noProof="0" dirty="0" smtClean="0"/>
          </a:p>
        </p:txBody>
      </p:sp>
    </p:spTree>
    <p:extLst>
      <p:ext uri="{BB962C8B-B14F-4D97-AF65-F5344CB8AC3E}">
        <p14:creationId xmlns:p14="http://schemas.microsoft.com/office/powerpoint/2010/main" xmlns="" val="198251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19425"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93619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019425" y="1143000"/>
            <a:ext cx="2466975"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19425" y="3709988"/>
            <a:ext cx="2466975"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03853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0"/>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20238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11826" t="10231" b="1775"/>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02997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t="10834" r="5807" b="42073"/>
          <a:stretch>
            <a:fillRect/>
          </a:stretch>
        </p:blipFill>
        <p:spPr bwMode="auto">
          <a:xfrm>
            <a:off x="0" y="1360488"/>
            <a:ext cx="3862388"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31782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6"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6"/>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t="16103" r="967" b="34315"/>
          <a:stretch>
            <a:fillRect/>
          </a:stretch>
        </p:blipFill>
        <p:spPr bwMode="auto">
          <a:xfrm>
            <a:off x="-4763" y="1357313"/>
            <a:ext cx="3862388"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30920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3577" t="10403" r="12587" b="47672"/>
          <a:stretch>
            <a:fillRect/>
          </a:stretch>
        </p:blipFill>
        <p:spPr bwMode="auto">
          <a:xfrm>
            <a:off x="0" y="1362075"/>
            <a:ext cx="3862388"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7162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61583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381" t="41708" r="-2" b="14308"/>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12926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262" t="18227" r="3700" b="33492"/>
          <a:stretch>
            <a:fillRect/>
          </a:stretch>
        </p:blipFill>
        <p:spPr bwMode="auto">
          <a:xfrm>
            <a:off x="0" y="1357313"/>
            <a:ext cx="3862388"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75849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2460" t="11884" r="14240" b="4617"/>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75615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7115" t="25420" b="27942"/>
          <a:stretch>
            <a:fillRect/>
          </a:stretch>
        </p:blipFill>
        <p:spPr bwMode="auto">
          <a:xfrm>
            <a:off x="-11113" y="1357313"/>
            <a:ext cx="3867151"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73559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609" t="39180" r="9344" b="15642"/>
          <a:stretch>
            <a:fillRect/>
          </a:stretch>
        </p:blipFill>
        <p:spPr bwMode="auto">
          <a:xfrm>
            <a:off x="-11113" y="1357313"/>
            <a:ext cx="3870326"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01659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xmlns="" val="2555427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3875" y="4406900"/>
            <a:ext cx="8115300" cy="707886"/>
          </a:xfrm>
        </p:spPr>
        <p:txBody>
          <a:bodyPr anchor="t"/>
          <a:lstStyle>
            <a:lvl1pPr algn="l">
              <a:defRPr sz="4000" b="1" cap="all">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23875" y="2906713"/>
            <a:ext cx="81153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E8A3A20E-3643-DB4E-A971-7D1ED943038D}" type="slidenum">
              <a:rPr lang="en-US"/>
              <a:pPr>
                <a:defRPr/>
              </a:pPr>
              <a:t>‹#›</a:t>
            </a:fld>
            <a:endParaRPr lang="en-US" dirty="0"/>
          </a:p>
        </p:txBody>
      </p:sp>
    </p:spTree>
    <p:extLst>
      <p:ext uri="{BB962C8B-B14F-4D97-AF65-F5344CB8AC3E}">
        <p14:creationId xmlns:p14="http://schemas.microsoft.com/office/powerpoint/2010/main" xmlns="" val="60736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9100" y="1143000"/>
            <a:ext cx="2466975" cy="4983163"/>
          </a:xfrm>
        </p:spPr>
        <p:txBody>
          <a:bodyPr/>
          <a:lstStyle>
            <a:lvl1pPr marL="0" indent="0" algn="l">
              <a:buFontTx/>
              <a:buNone/>
              <a:defRPr sz="20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38475" y="1143000"/>
            <a:ext cx="2466975" cy="4983163"/>
          </a:xfrm>
        </p:spPr>
        <p:txBody>
          <a:bodyPr/>
          <a:lstStyle>
            <a:lvl1pPr marL="0" indent="0">
              <a:buFontTx/>
              <a:buNone/>
              <a:defRPr sz="2000" baseline="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10CD1FF3-42FC-FD4B-A749-A8F533A8CC1D}" type="slidenum">
              <a:rPr lang="en-US"/>
              <a:pPr>
                <a:defRPr/>
              </a:pPr>
              <a:t>‹#›</a:t>
            </a:fld>
            <a:endParaRPr lang="en-US" dirty="0"/>
          </a:p>
        </p:txBody>
      </p:sp>
    </p:spTree>
    <p:extLst>
      <p:ext uri="{BB962C8B-B14F-4D97-AF65-F5344CB8AC3E}">
        <p14:creationId xmlns:p14="http://schemas.microsoft.com/office/powerpoint/2010/main" xmlns="" val="1217687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 y="894418"/>
            <a:ext cx="8220075" cy="523220"/>
          </a:xfrm>
        </p:spPr>
        <p:txBody>
          <a:bodyPr/>
          <a:lstStyle>
            <a:lvl1pPr>
              <a:defRPr>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09575"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9575"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p:txBody>
          <a:bodyPr/>
          <a:lstStyle>
            <a:lvl1pPr>
              <a:defRPr/>
            </a:lvl1pPr>
          </a:lstStyle>
          <a:p>
            <a:pPr>
              <a:defRPr/>
            </a:pPr>
            <a:endParaRPr lang="en-US" dirty="0"/>
          </a:p>
        </p:txBody>
      </p:sp>
      <p:sp>
        <p:nvSpPr>
          <p:cNvPr id="8" name="Slide Number Placeholder 2"/>
          <p:cNvSpPr>
            <a:spLocks noGrp="1"/>
          </p:cNvSpPr>
          <p:nvPr>
            <p:ph type="sldNum" sz="quarter" idx="11"/>
          </p:nvPr>
        </p:nvSpPr>
        <p:spPr/>
        <p:txBody>
          <a:bodyPr/>
          <a:lstStyle>
            <a:lvl1pPr>
              <a:defRPr/>
            </a:lvl1pPr>
          </a:lstStyle>
          <a:p>
            <a:pPr>
              <a:defRPr/>
            </a:pPr>
            <a:fld id="{D665257C-B6DD-054E-B22B-BB6A5C0385EE}" type="slidenum">
              <a:rPr lang="en-US"/>
              <a:pPr>
                <a:defRPr/>
              </a:pPr>
              <a:t>‹#›</a:t>
            </a:fld>
            <a:endParaRPr lang="en-US" dirty="0"/>
          </a:p>
        </p:txBody>
      </p:sp>
    </p:spTree>
    <p:extLst>
      <p:ext uri="{BB962C8B-B14F-4D97-AF65-F5344CB8AC3E}">
        <p14:creationId xmlns:p14="http://schemas.microsoft.com/office/powerpoint/2010/main" xmlns="" val="863498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xmlns="" val="224199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4034281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xmlns="" val="86401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00" y="1425515"/>
            <a:ext cx="314325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371600"/>
            <a:ext cx="5064125"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9100" y="1762125"/>
            <a:ext cx="3152775" cy="4364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4FB35B82-7DD3-DC41-BEE8-C71F769A2CF1}" type="slidenum">
              <a:rPr lang="en-US"/>
              <a:pPr>
                <a:defRPr/>
              </a:pPr>
              <a:t>‹#›</a:t>
            </a:fld>
            <a:endParaRPr lang="en-US" dirty="0"/>
          </a:p>
        </p:txBody>
      </p:sp>
    </p:spTree>
    <p:extLst>
      <p:ext uri="{BB962C8B-B14F-4D97-AF65-F5344CB8AC3E}">
        <p14:creationId xmlns:p14="http://schemas.microsoft.com/office/powerpoint/2010/main" xmlns="" val="3681639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028699"/>
            <a:ext cx="5486400" cy="3698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63E0D479-3B21-A34D-8751-B017225E42B0}" type="slidenum">
              <a:rPr lang="en-US"/>
              <a:pPr>
                <a:defRPr/>
              </a:pPr>
              <a:t>‹#›</a:t>
            </a:fld>
            <a:endParaRPr lang="en-US" dirty="0"/>
          </a:p>
        </p:txBody>
      </p:sp>
    </p:spTree>
    <p:extLst>
      <p:ext uri="{BB962C8B-B14F-4D97-AF65-F5344CB8AC3E}">
        <p14:creationId xmlns:p14="http://schemas.microsoft.com/office/powerpoint/2010/main" xmlns="" val="3114550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FB3ABF1A-0810-B64B-8DF6-C4A3EF26816E}" type="slidenum">
              <a:rPr lang="en-US"/>
              <a:pPr>
                <a:defRPr/>
              </a:pPr>
              <a:t>‹#›</a:t>
            </a:fld>
            <a:endParaRPr lang="en-US" dirty="0"/>
          </a:p>
        </p:txBody>
      </p:sp>
    </p:spTree>
    <p:extLst>
      <p:ext uri="{BB962C8B-B14F-4D97-AF65-F5344CB8AC3E}">
        <p14:creationId xmlns:p14="http://schemas.microsoft.com/office/powerpoint/2010/main" xmlns="" val="4161275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62690B64-2740-804B-AC33-7FC342F9324D}" type="slidenum">
              <a:rPr lang="en-US"/>
              <a:pPr>
                <a:defRPr/>
              </a:pPr>
              <a:t>‹#›</a:t>
            </a:fld>
            <a:endParaRPr lang="en-US" dirty="0"/>
          </a:p>
        </p:txBody>
      </p:sp>
    </p:spTree>
    <p:extLst>
      <p:ext uri="{BB962C8B-B14F-4D97-AF65-F5344CB8AC3E}">
        <p14:creationId xmlns:p14="http://schemas.microsoft.com/office/powerpoint/2010/main" xmlns="" val="14541855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xmlns="" val="933727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xmlns="" val="1169577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52412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3019425" y="1143000"/>
            <a:ext cx="561975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3019425" y="3709988"/>
            <a:ext cx="561975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0"/>
          </p:nvPr>
        </p:nvSpPr>
        <p:spPr/>
        <p:txBody>
          <a:bodyPr/>
          <a:lstStyle>
            <a:lvl1pPr>
              <a:defRPr/>
            </a:lvl1pPr>
          </a:lstStyle>
          <a:p>
            <a:pPr>
              <a:defRPr/>
            </a:pPr>
            <a:endParaRPr lang="en-US" dirty="0"/>
          </a:p>
        </p:txBody>
      </p:sp>
      <p:sp>
        <p:nvSpPr>
          <p:cNvPr id="7" name="Slide Number Placeholder 2"/>
          <p:cNvSpPr>
            <a:spLocks noGrp="1"/>
          </p:cNvSpPr>
          <p:nvPr>
            <p:ph type="sldNum" sz="quarter" idx="11"/>
          </p:nvPr>
        </p:nvSpPr>
        <p:spPr/>
        <p:txBody>
          <a:bodyPr/>
          <a:lstStyle>
            <a:lvl1pPr>
              <a:defRPr/>
            </a:lvl1pPr>
          </a:lstStyle>
          <a:p>
            <a:pPr>
              <a:defRPr/>
            </a:pPr>
            <a:fld id="{72340626-0EB3-F24D-8937-65051024CA99}" type="slidenum">
              <a:rPr lang="en-US"/>
              <a:pPr>
                <a:defRPr/>
              </a:pPr>
              <a:t>‹#›</a:t>
            </a:fld>
            <a:endParaRPr lang="en-US" dirty="0"/>
          </a:p>
        </p:txBody>
      </p:sp>
    </p:spTree>
    <p:extLst>
      <p:ext uri="{BB962C8B-B14F-4D97-AF65-F5344CB8AC3E}">
        <p14:creationId xmlns:p14="http://schemas.microsoft.com/office/powerpoint/2010/main" xmlns="" val="35614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0050" y="1143000"/>
            <a:ext cx="2466975"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19425" y="1143000"/>
            <a:ext cx="2466975"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9547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7455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545356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10453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226165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626409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image" Target="../media/image2.png"/><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9EAF3"/>
        </a:solidFill>
        <a:effectLst/>
      </p:bgPr>
    </p:bg>
    <p:spTree>
      <p:nvGrpSpPr>
        <p:cNvPr id="1" name=""/>
        <p:cNvGrpSpPr/>
        <p:nvPr/>
      </p:nvGrpSpPr>
      <p:grpSpPr>
        <a:xfrm>
          <a:off x="0" y="0"/>
          <a:ext cx="0" cy="0"/>
          <a:chOff x="0" y="0"/>
          <a:chExt cx="0" cy="0"/>
        </a:xfrm>
      </p:grpSpPr>
      <p:pic>
        <p:nvPicPr>
          <p:cNvPr id="1026" name="Picture 2" descr="headbar_02"/>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0" y="0"/>
            <a:ext cx="9144000" cy="750888"/>
          </a:xfrm>
          <a:prstGeom prst="rect">
            <a:avLst/>
          </a:prstGeom>
          <a:noFill/>
          <a:ln>
            <a:noFill/>
          </a:ln>
          <a:effectLst>
            <a:outerShdw blurRad="63500" dist="38094" dir="54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028" name="Rectangle 4"/>
          <p:cNvSpPr>
            <a:spLocks noGrp="1" noChangeArrowheads="1"/>
          </p:cNvSpPr>
          <p:nvPr>
            <p:ph type="body" idx="1"/>
          </p:nvPr>
        </p:nvSpPr>
        <p:spPr bwMode="auto">
          <a:xfrm>
            <a:off x="400050" y="1143000"/>
            <a:ext cx="5086350"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6" descr="sslogo"/>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7639050" y="6226175"/>
            <a:ext cx="1447800"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9"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 id="2147484434" r:id="rId13"/>
    <p:sldLayoutId id="2147484435" r:id="rId14"/>
  </p:sldLayoutIdLst>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fontAlgn="base">
        <a:spcBef>
          <a:spcPct val="0"/>
        </a:spcBef>
        <a:spcAft>
          <a:spcPct val="0"/>
        </a:spcAft>
        <a:defRPr sz="2800" b="1">
          <a:solidFill>
            <a:schemeClr val="bg1"/>
          </a:solidFill>
          <a:latin typeface="Arial Narrow" pitchFamily="34" charset="0"/>
        </a:defRPr>
      </a:lvl6pPr>
      <a:lvl7pPr marL="914400" algn="l" rtl="0" fontAlgn="base">
        <a:spcBef>
          <a:spcPct val="0"/>
        </a:spcBef>
        <a:spcAft>
          <a:spcPct val="0"/>
        </a:spcAft>
        <a:defRPr sz="2800" b="1">
          <a:solidFill>
            <a:schemeClr val="bg1"/>
          </a:solidFill>
          <a:latin typeface="Arial Narrow" pitchFamily="34" charset="0"/>
        </a:defRPr>
      </a:lvl7pPr>
      <a:lvl8pPr marL="1371600" algn="l" rtl="0" fontAlgn="base">
        <a:spcBef>
          <a:spcPct val="0"/>
        </a:spcBef>
        <a:spcAft>
          <a:spcPct val="0"/>
        </a:spcAft>
        <a:defRPr sz="2800" b="1">
          <a:solidFill>
            <a:schemeClr val="bg1"/>
          </a:solidFill>
          <a:latin typeface="Arial Narrow" pitchFamily="34" charset="0"/>
        </a:defRPr>
      </a:lvl8pPr>
      <a:lvl9pPr marL="1828800" algn="l" rtl="0" fontAlgn="base">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93D3"/>
          </a:solidFill>
          <a:latin typeface="+mn-lt"/>
          <a:ea typeface="ＭＳ Ｐゴシック" charset="0"/>
          <a:cs typeface="ＭＳ Ｐゴシック" charset="0"/>
        </a:defRPr>
      </a:lvl1pPr>
      <a:lvl2pPr marL="533400" indent="-419100" algn="l" rtl="0" eaLnBrk="0" fontAlgn="base" hangingPunct="0">
        <a:lnSpc>
          <a:spcPct val="90000"/>
        </a:lnSpc>
        <a:spcBef>
          <a:spcPct val="50000"/>
        </a:spcBef>
        <a:spcAft>
          <a:spcPct val="0"/>
        </a:spcAft>
        <a:buClr>
          <a:srgbClr val="0093D3"/>
        </a:buClr>
        <a:buSzPct val="75000"/>
        <a:buFont typeface="Wingdings" charset="0"/>
        <a:buChar char="l"/>
        <a:defRPr sz="2200" b="1">
          <a:solidFill>
            <a:srgbClr val="231F20"/>
          </a:solidFill>
          <a:latin typeface="+mn-lt"/>
          <a:ea typeface="ＭＳ Ｐゴシック" charset="0"/>
        </a:defRPr>
      </a:lvl2pPr>
      <a:lvl3pPr marL="995363" indent="-419100" algn="l" rtl="0" eaLnBrk="0" fontAlgn="base" hangingPunct="0">
        <a:lnSpc>
          <a:spcPct val="90000"/>
        </a:lnSpc>
        <a:spcBef>
          <a:spcPct val="50000"/>
        </a:spcBef>
        <a:spcAft>
          <a:spcPct val="0"/>
        </a:spcAft>
        <a:buClr>
          <a:srgbClr val="0093D3"/>
        </a:buClr>
        <a:buSzPct val="125000"/>
        <a:buFont typeface="Wingdings" charset="0"/>
        <a:buChar char="§"/>
        <a:defRPr sz="2200">
          <a:solidFill>
            <a:srgbClr val="231F20"/>
          </a:solidFill>
          <a:latin typeface="+mn-lt"/>
          <a:ea typeface="ＭＳ Ｐゴシック" charset="0"/>
        </a:defRPr>
      </a:lvl3pPr>
      <a:lvl4pPr marL="1447800" indent="-419100" algn="l" rtl="0" eaLnBrk="0" fontAlgn="base" hangingPunct="0">
        <a:lnSpc>
          <a:spcPct val="90000"/>
        </a:lnSpc>
        <a:spcBef>
          <a:spcPct val="50000"/>
        </a:spcBef>
        <a:spcAft>
          <a:spcPct val="0"/>
        </a:spcAft>
        <a:buClr>
          <a:srgbClr val="0093D3"/>
        </a:buClr>
        <a:buSzPct val="75000"/>
        <a:buFont typeface="Wingdings" charset="0"/>
        <a:defRPr sz="2200">
          <a:solidFill>
            <a:srgbClr val="231F20"/>
          </a:solidFill>
          <a:latin typeface="+mn-lt"/>
          <a:ea typeface="ＭＳ Ｐゴシック" charset="0"/>
        </a:defRPr>
      </a:lvl4pPr>
      <a:lvl5pPr marL="1909763" indent="-419100" algn="l" rtl="0" eaLnBrk="0" fontAlgn="base" hangingPunct="0">
        <a:lnSpc>
          <a:spcPct val="90000"/>
        </a:lnSpc>
        <a:spcBef>
          <a:spcPct val="50000"/>
        </a:spcBef>
        <a:spcAft>
          <a:spcPct val="0"/>
        </a:spcAft>
        <a:buClr>
          <a:srgbClr val="0093D3"/>
        </a:buClr>
        <a:buSzPct val="75000"/>
        <a:buFont typeface="Wingdings" charset="0"/>
        <a:defRPr sz="2000">
          <a:solidFill>
            <a:srgbClr val="231F20"/>
          </a:solidFill>
          <a:latin typeface="+mn-lt"/>
          <a:ea typeface="ＭＳ Ｐゴシック" charset="0"/>
        </a:defRPr>
      </a:lvl5pPr>
      <a:lvl6pPr marL="23669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25">
            <a:extLst>
              <a:ext uri="{28A0092B-C50C-407E-A947-70E740481C1C}">
                <a14:useLocalDpi xmlns:a14="http://schemas.microsoft.com/office/drawing/2010/main" xmlns=""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7" name="Picture 6" descr="sslogo"/>
          <p:cNvPicPr>
            <a:picLocks noChangeAspect="1" noChangeArrowheads="1"/>
          </p:cNvPicPr>
          <p:nvPr/>
        </p:nvPicPr>
        <p:blipFill>
          <a:blip r:embed="rId26">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a:defRPr/>
            </a:pPr>
            <a:endParaRPr lang="en-US" dirty="0"/>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a:defRPr/>
            </a:pPr>
            <a:fld id="{B2689DD5-54FA-EB46-8645-722075446EAA}" type="slidenum">
              <a:rPr lang="en-US"/>
              <a:pPr>
                <a:defRPr/>
              </a:pPr>
              <a:t>‹#›</a:t>
            </a:fld>
            <a:endParaRPr lang="en-US" dirty="0"/>
          </a:p>
        </p:txBody>
      </p:sp>
      <p:pic>
        <p:nvPicPr>
          <p:cNvPr id="3082" name="Picture 3"/>
          <p:cNvPicPr>
            <a:picLocks noChangeAspect="1"/>
          </p:cNvPicPr>
          <p:nvPr/>
        </p:nvPicPr>
        <p:blipFill>
          <a:blip r:embed="rId27">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059" name="Straight Connector 5"/>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36" r:id="rId11"/>
    <p:sldLayoutId id="2147484437" r:id="rId12"/>
    <p:sldLayoutId id="2147484438" r:id="rId13"/>
    <p:sldLayoutId id="2147484439" r:id="rId14"/>
    <p:sldLayoutId id="2147484440" r:id="rId15"/>
    <p:sldLayoutId id="2147484441" r:id="rId16"/>
    <p:sldLayoutId id="2147484442" r:id="rId17"/>
    <p:sldLayoutId id="2147484443" r:id="rId18"/>
    <p:sldLayoutId id="2147484444" r:id="rId19"/>
    <p:sldLayoutId id="2147484445" r:id="rId20"/>
    <p:sldLayoutId id="2147484446" r:id="rId21"/>
    <p:sldLayoutId id="2147484447" r:id="rId22"/>
    <p:sldLayoutId id="2147484448" r:id="rId23"/>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A. </a:t>
            </a:r>
            <a:r>
              <a:rPr lang="en-US" sz="2400" b="1" dirty="0" smtClean="0">
                <a:latin typeface="+mj-lt"/>
              </a:rPr>
              <a:t>Yes</a:t>
            </a:r>
            <a:endParaRPr lang="en-US" sz="2400" b="1" dirty="0">
              <a:latin typeface="+mj-lt"/>
            </a:endParaRPr>
          </a:p>
        </p:txBody>
      </p:sp>
      <p:sp>
        <p:nvSpPr>
          <p:cNvPr id="1101831" name="Text Box 7"/>
          <p:cNvSpPr txBox="1">
            <a:spLocks noChangeArrowheads="1"/>
          </p:cNvSpPr>
          <p:nvPr/>
        </p:nvSpPr>
        <p:spPr bwMode="auto">
          <a:xfrm>
            <a:off x="3810000" y="235048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B. </a:t>
            </a:r>
            <a:r>
              <a:rPr lang="en-US" sz="2400" b="1" dirty="0" smtClean="0">
                <a:latin typeface="+mj-lt"/>
              </a:rPr>
              <a:t>No</a:t>
            </a:r>
            <a:endParaRPr lang="en-US" sz="2400" b="1" dirty="0">
              <a:latin typeface="+mj-lt"/>
            </a:endParaRPr>
          </a:p>
        </p:txBody>
      </p:sp>
      <p:sp>
        <p:nvSpPr>
          <p:cNvPr id="6" name="Rectangle 3"/>
          <p:cNvSpPr>
            <a:spLocks noGrp="1" noChangeArrowheads="1"/>
          </p:cNvSpPr>
          <p:nvPr>
            <p:ph idx="1"/>
          </p:nvPr>
        </p:nvSpPr>
        <p:spPr>
          <a:xfrm>
            <a:off x="390524" y="1143000"/>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Can this be a physical contaminant?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2-10</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73075" y="1826612"/>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
        <p:nvSpPr>
          <p:cNvPr id="11" name="Rectangle 2"/>
          <p:cNvSpPr>
            <a:spLocks noGrp="1" noChangeArrowheads="1"/>
          </p:cNvSpPr>
          <p:nvPr>
            <p:ph type="title"/>
          </p:nvPr>
        </p:nvSpPr>
        <p:spPr>
          <a:xfrm>
            <a:off x="400050" y="160338"/>
            <a:ext cx="8307388" cy="519112"/>
          </a:xfrm>
        </p:spPr>
        <p:txBody>
          <a:bodyPr/>
          <a:lstStyle/>
          <a:p>
            <a:r>
              <a:rPr lang="en-US" dirty="0">
                <a:latin typeface="Arial Narrow" charset="0"/>
              </a:rPr>
              <a:t>DVD Review</a:t>
            </a:r>
            <a:endParaRPr lang="en-US" dirty="0"/>
          </a:p>
        </p:txBody>
      </p:sp>
    </p:spTree>
    <p:extLst>
      <p:ext uri="{BB962C8B-B14F-4D97-AF65-F5344CB8AC3E}">
        <p14:creationId xmlns:p14="http://schemas.microsoft.com/office/powerpoint/2010/main" xmlns="" val="2265233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A. </a:t>
            </a:r>
            <a:r>
              <a:rPr lang="en-US" sz="2400" b="1" dirty="0" smtClean="0">
                <a:latin typeface="+mj-lt"/>
              </a:rPr>
              <a:t>Yes</a:t>
            </a:r>
            <a:endParaRPr lang="en-US" sz="2400" b="1" dirty="0">
              <a:latin typeface="+mj-lt"/>
            </a:endParaRPr>
          </a:p>
        </p:txBody>
      </p:sp>
      <p:sp>
        <p:nvSpPr>
          <p:cNvPr id="1101831" name="Text Box 7"/>
          <p:cNvSpPr txBox="1">
            <a:spLocks noChangeArrowheads="1"/>
          </p:cNvSpPr>
          <p:nvPr/>
        </p:nvSpPr>
        <p:spPr bwMode="auto">
          <a:xfrm>
            <a:off x="3810000" y="235048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B. </a:t>
            </a:r>
            <a:r>
              <a:rPr lang="en-US" sz="2400" b="1" dirty="0" smtClean="0">
                <a:latin typeface="+mj-lt"/>
              </a:rPr>
              <a:t>No</a:t>
            </a:r>
            <a:endParaRPr lang="en-US" sz="2400" b="1" dirty="0">
              <a:latin typeface="+mj-lt"/>
            </a:endParaRPr>
          </a:p>
        </p:txBody>
      </p:sp>
      <p:sp>
        <p:nvSpPr>
          <p:cNvPr id="6" name="Rectangle 3"/>
          <p:cNvSpPr>
            <a:spLocks noGrp="1" noChangeArrowheads="1"/>
          </p:cNvSpPr>
          <p:nvPr>
            <p:ph idx="1"/>
          </p:nvPr>
        </p:nvSpPr>
        <p:spPr>
          <a:xfrm>
            <a:off x="390524" y="1143000"/>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Can this be a physical contaminant?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2-11</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73075" y="1826612"/>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
        <p:nvSpPr>
          <p:cNvPr id="11" name="Rectangle 2"/>
          <p:cNvSpPr>
            <a:spLocks noGrp="1" noChangeArrowheads="1"/>
          </p:cNvSpPr>
          <p:nvPr>
            <p:ph type="title"/>
          </p:nvPr>
        </p:nvSpPr>
        <p:spPr>
          <a:xfrm>
            <a:off x="400050" y="160338"/>
            <a:ext cx="8307388" cy="519112"/>
          </a:xfrm>
        </p:spPr>
        <p:txBody>
          <a:bodyPr/>
          <a:lstStyle/>
          <a:p>
            <a:r>
              <a:rPr lang="en-US" dirty="0">
                <a:latin typeface="Arial Narrow" charset="0"/>
              </a:rPr>
              <a:t>DVD Review</a:t>
            </a:r>
            <a:endParaRPr lang="en-US" dirty="0"/>
          </a:p>
        </p:txBody>
      </p:sp>
    </p:spTree>
    <p:extLst>
      <p:ext uri="{BB962C8B-B14F-4D97-AF65-F5344CB8AC3E}">
        <p14:creationId xmlns:p14="http://schemas.microsoft.com/office/powerpoint/2010/main" xmlns="" val="363673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A. </a:t>
            </a:r>
            <a:r>
              <a:rPr lang="en-US" sz="2400" b="1" dirty="0" smtClean="0">
                <a:latin typeface="+mj-lt"/>
              </a:rPr>
              <a:t>Yes</a:t>
            </a:r>
            <a:endParaRPr lang="en-US" sz="2400" b="1" dirty="0">
              <a:latin typeface="+mj-lt"/>
            </a:endParaRPr>
          </a:p>
        </p:txBody>
      </p:sp>
      <p:sp>
        <p:nvSpPr>
          <p:cNvPr id="1101831" name="Text Box 7"/>
          <p:cNvSpPr txBox="1">
            <a:spLocks noChangeArrowheads="1"/>
          </p:cNvSpPr>
          <p:nvPr/>
        </p:nvSpPr>
        <p:spPr bwMode="auto">
          <a:xfrm>
            <a:off x="3810000" y="235048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B. </a:t>
            </a:r>
            <a:r>
              <a:rPr lang="en-US" sz="2400" b="1" dirty="0" smtClean="0">
                <a:latin typeface="+mj-lt"/>
              </a:rPr>
              <a:t>No</a:t>
            </a:r>
            <a:endParaRPr lang="en-US" sz="2400" b="1" dirty="0">
              <a:latin typeface="+mj-lt"/>
            </a:endParaRPr>
          </a:p>
        </p:txBody>
      </p:sp>
      <p:sp>
        <p:nvSpPr>
          <p:cNvPr id="6" name="Rectangle 3"/>
          <p:cNvSpPr>
            <a:spLocks noGrp="1" noChangeArrowheads="1"/>
          </p:cNvSpPr>
          <p:nvPr>
            <p:ph idx="1"/>
          </p:nvPr>
        </p:nvSpPr>
        <p:spPr>
          <a:xfrm>
            <a:off x="390524" y="1143000"/>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Can this be a physical contaminant?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2-12</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87363" y="1858963"/>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
        <p:nvSpPr>
          <p:cNvPr id="12" name="Rectangle 2"/>
          <p:cNvSpPr>
            <a:spLocks noGrp="1" noChangeArrowheads="1"/>
          </p:cNvSpPr>
          <p:nvPr>
            <p:ph type="title"/>
          </p:nvPr>
        </p:nvSpPr>
        <p:spPr>
          <a:xfrm>
            <a:off x="400050" y="160338"/>
            <a:ext cx="8307388" cy="519112"/>
          </a:xfrm>
        </p:spPr>
        <p:txBody>
          <a:bodyPr/>
          <a:lstStyle/>
          <a:p>
            <a:r>
              <a:rPr lang="en-US" dirty="0">
                <a:latin typeface="Arial Narrow" charset="0"/>
              </a:rPr>
              <a:t>DVD Review</a:t>
            </a:r>
            <a:endParaRPr lang="en-US" dirty="0"/>
          </a:p>
        </p:txBody>
      </p:sp>
    </p:spTree>
    <p:extLst>
      <p:ext uri="{BB962C8B-B14F-4D97-AF65-F5344CB8AC3E}">
        <p14:creationId xmlns:p14="http://schemas.microsoft.com/office/powerpoint/2010/main" xmlns="" val="2227514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A. </a:t>
            </a:r>
            <a:r>
              <a:rPr lang="en-US" sz="2400" b="1" dirty="0" smtClean="0">
                <a:latin typeface="+mj-lt"/>
              </a:rPr>
              <a:t>Yes</a:t>
            </a:r>
            <a:endParaRPr lang="en-US" sz="2400" b="1" dirty="0">
              <a:latin typeface="+mj-lt"/>
            </a:endParaRPr>
          </a:p>
        </p:txBody>
      </p:sp>
      <p:sp>
        <p:nvSpPr>
          <p:cNvPr id="1101831" name="Text Box 7"/>
          <p:cNvSpPr txBox="1">
            <a:spLocks noChangeArrowheads="1"/>
          </p:cNvSpPr>
          <p:nvPr/>
        </p:nvSpPr>
        <p:spPr bwMode="auto">
          <a:xfrm>
            <a:off x="3810000" y="2334719"/>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B. </a:t>
            </a:r>
            <a:r>
              <a:rPr lang="en-US" sz="2400" b="1" dirty="0" smtClean="0">
                <a:latin typeface="+mj-lt"/>
              </a:rPr>
              <a:t>No</a:t>
            </a:r>
            <a:endParaRPr lang="en-US" sz="2400" b="1" dirty="0">
              <a:latin typeface="+mj-lt"/>
            </a:endParaRPr>
          </a:p>
        </p:txBody>
      </p:sp>
      <p:sp>
        <p:nvSpPr>
          <p:cNvPr id="6" name="Rectangle 3"/>
          <p:cNvSpPr>
            <a:spLocks noGrp="1" noChangeArrowheads="1"/>
          </p:cNvSpPr>
          <p:nvPr>
            <p:ph idx="1"/>
          </p:nvPr>
        </p:nvSpPr>
        <p:spPr>
          <a:xfrm>
            <a:off x="390524" y="1143000"/>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a safe practice when handling chemicals? Why?</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2-13</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87363" y="1847850"/>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
        <p:nvSpPr>
          <p:cNvPr id="12" name="Rectangle 2"/>
          <p:cNvSpPr>
            <a:spLocks noGrp="1" noChangeArrowheads="1"/>
          </p:cNvSpPr>
          <p:nvPr>
            <p:ph type="title"/>
          </p:nvPr>
        </p:nvSpPr>
        <p:spPr>
          <a:xfrm>
            <a:off x="400050" y="160338"/>
            <a:ext cx="8307388" cy="519112"/>
          </a:xfrm>
        </p:spPr>
        <p:txBody>
          <a:bodyPr/>
          <a:lstStyle/>
          <a:p>
            <a:r>
              <a:rPr lang="en-US" dirty="0">
                <a:latin typeface="Arial Narrow" charset="0"/>
              </a:rPr>
              <a:t>DVD Review</a:t>
            </a:r>
            <a:endParaRPr lang="en-US" dirty="0"/>
          </a:p>
        </p:txBody>
      </p:sp>
    </p:spTree>
    <p:extLst>
      <p:ext uri="{BB962C8B-B14F-4D97-AF65-F5344CB8AC3E}">
        <p14:creationId xmlns:p14="http://schemas.microsoft.com/office/powerpoint/2010/main" xmlns="" val="64228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A. </a:t>
            </a:r>
            <a:r>
              <a:rPr lang="en-US" sz="2400" b="1" dirty="0" smtClean="0">
                <a:latin typeface="+mj-lt"/>
              </a:rPr>
              <a:t>Yes</a:t>
            </a:r>
            <a:endParaRPr lang="en-US" sz="2400" b="1" dirty="0">
              <a:latin typeface="+mj-lt"/>
            </a:endParaRPr>
          </a:p>
        </p:txBody>
      </p:sp>
      <p:sp>
        <p:nvSpPr>
          <p:cNvPr id="1101831" name="Text Box 7"/>
          <p:cNvSpPr txBox="1">
            <a:spLocks noChangeArrowheads="1"/>
          </p:cNvSpPr>
          <p:nvPr/>
        </p:nvSpPr>
        <p:spPr bwMode="auto">
          <a:xfrm>
            <a:off x="3810000" y="2334719"/>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B. </a:t>
            </a:r>
            <a:r>
              <a:rPr lang="en-US" sz="2400" b="1" dirty="0" smtClean="0">
                <a:latin typeface="+mj-lt"/>
              </a:rPr>
              <a:t>No</a:t>
            </a:r>
            <a:endParaRPr lang="en-US" sz="2400" b="1" dirty="0">
              <a:latin typeface="+mj-lt"/>
            </a:endParaRPr>
          </a:p>
        </p:txBody>
      </p:sp>
      <p:sp>
        <p:nvSpPr>
          <p:cNvPr id="6" name="Rectangle 3"/>
          <p:cNvSpPr>
            <a:spLocks noGrp="1" noChangeArrowheads="1"/>
          </p:cNvSpPr>
          <p:nvPr>
            <p:ph idx="1"/>
          </p:nvPr>
        </p:nvSpPr>
        <p:spPr>
          <a:xfrm>
            <a:off x="390524" y="1143000"/>
            <a:ext cx="8086725" cy="457200"/>
          </a:xfrm>
        </p:spPr>
        <p:txBody>
          <a:bodyPr/>
          <a:lstStyle/>
          <a:p>
            <a:pPr marL="0" lvl="1" indent="0" eaLnBrk="1" hangingPunct="1">
              <a:buNone/>
              <a:defRPr/>
            </a:pPr>
            <a:r>
              <a:rPr lang="en-US" sz="2400" b="1" dirty="0" smtClean="0">
                <a:solidFill>
                  <a:srgbClr val="005CAB"/>
                </a:solidFill>
                <a:ea typeface="+mn-ea"/>
                <a:cs typeface="+mn-cs"/>
              </a:rPr>
              <a:t>Is this a safe practice when handling chemicals? </a:t>
            </a:r>
            <a:r>
              <a:rPr lang="en-US" sz="2400" b="1" dirty="0">
                <a:solidFill>
                  <a:srgbClr val="005CAB"/>
                </a:solidFill>
              </a:rPr>
              <a:t>Why?</a:t>
            </a:r>
          </a:p>
          <a:p>
            <a:pPr marL="0" lvl="1" indent="0" eaLnBrk="1" hangingPunct="1">
              <a:buFont typeface="Wingdings" pitchFamily="2" charset="2"/>
              <a:buNone/>
              <a:defRPr/>
            </a:pP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2-14</a:t>
            </a:r>
          </a:p>
        </p:txBody>
      </p:sp>
      <p:sp>
        <p:nvSpPr>
          <p:cNvPr id="12" name="Rectangle 2"/>
          <p:cNvSpPr>
            <a:spLocks noGrp="1" noChangeArrowheads="1"/>
          </p:cNvSpPr>
          <p:nvPr>
            <p:ph type="title"/>
          </p:nvPr>
        </p:nvSpPr>
        <p:spPr>
          <a:xfrm>
            <a:off x="400050" y="160338"/>
            <a:ext cx="8307388" cy="519112"/>
          </a:xfrm>
        </p:spPr>
        <p:txBody>
          <a:bodyPr/>
          <a:lstStyle/>
          <a:p>
            <a:r>
              <a:rPr lang="en-US" dirty="0">
                <a:latin typeface="Arial Narrow" charset="0"/>
              </a:rPr>
              <a:t>DVD Review</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89991" y="1858963"/>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0089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A. </a:t>
            </a:r>
            <a:r>
              <a:rPr lang="en-US" sz="2400" b="1" dirty="0" smtClean="0">
                <a:latin typeface="+mj-lt"/>
              </a:rPr>
              <a:t>Yes</a:t>
            </a:r>
            <a:endParaRPr lang="en-US" sz="2400" b="1" dirty="0">
              <a:latin typeface="+mj-lt"/>
            </a:endParaRPr>
          </a:p>
        </p:txBody>
      </p:sp>
      <p:sp>
        <p:nvSpPr>
          <p:cNvPr id="1101831" name="Text Box 7"/>
          <p:cNvSpPr txBox="1">
            <a:spLocks noChangeArrowheads="1"/>
          </p:cNvSpPr>
          <p:nvPr/>
        </p:nvSpPr>
        <p:spPr bwMode="auto">
          <a:xfrm>
            <a:off x="3810000" y="2334583"/>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B. </a:t>
            </a:r>
            <a:r>
              <a:rPr lang="en-US" sz="2400" b="1" dirty="0" smtClean="0">
                <a:latin typeface="+mj-lt"/>
              </a:rPr>
              <a:t>No</a:t>
            </a:r>
            <a:endParaRPr lang="en-US" sz="2400" b="1" dirty="0">
              <a:latin typeface="+mj-lt"/>
            </a:endParaRPr>
          </a:p>
        </p:txBody>
      </p:sp>
      <p:sp>
        <p:nvSpPr>
          <p:cNvPr id="6" name="Rectangle 3"/>
          <p:cNvSpPr>
            <a:spLocks noGrp="1" noChangeArrowheads="1"/>
          </p:cNvSpPr>
          <p:nvPr>
            <p:ph idx="1"/>
          </p:nvPr>
        </p:nvSpPr>
        <p:spPr>
          <a:xfrm>
            <a:off x="390524" y="1143000"/>
            <a:ext cx="8086725" cy="457200"/>
          </a:xfrm>
        </p:spPr>
        <p:txBody>
          <a:bodyPr/>
          <a:lstStyle/>
          <a:p>
            <a:pPr marL="0" lvl="1" indent="0" eaLnBrk="1" hangingPunct="1">
              <a:buNone/>
              <a:defRPr/>
            </a:pPr>
            <a:r>
              <a:rPr lang="en-US" sz="2400" b="1" dirty="0" smtClean="0">
                <a:solidFill>
                  <a:srgbClr val="005CAB"/>
                </a:solidFill>
                <a:ea typeface="+mn-ea"/>
                <a:cs typeface="+mn-cs"/>
              </a:rPr>
              <a:t>Is this a safe practice when handling chemicals? </a:t>
            </a:r>
            <a:r>
              <a:rPr lang="en-US" sz="2400" b="1" dirty="0">
                <a:solidFill>
                  <a:srgbClr val="005CAB"/>
                </a:solidFill>
              </a:rPr>
              <a:t>Why?</a:t>
            </a:r>
          </a:p>
          <a:p>
            <a:pPr marL="0" lvl="1" indent="0" eaLnBrk="1" hangingPunct="1">
              <a:buFont typeface="Wingdings" pitchFamily="2" charset="2"/>
              <a:buNone/>
              <a:defRPr/>
            </a:pP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2-15</a:t>
            </a:r>
          </a:p>
        </p:txBody>
      </p:sp>
      <p:sp>
        <p:nvSpPr>
          <p:cNvPr id="12" name="Rectangle 2"/>
          <p:cNvSpPr>
            <a:spLocks noGrp="1" noChangeArrowheads="1"/>
          </p:cNvSpPr>
          <p:nvPr>
            <p:ph type="title"/>
          </p:nvPr>
        </p:nvSpPr>
        <p:spPr>
          <a:xfrm>
            <a:off x="400050" y="160338"/>
            <a:ext cx="8307388" cy="519112"/>
          </a:xfrm>
        </p:spPr>
        <p:txBody>
          <a:bodyPr/>
          <a:lstStyle/>
          <a:p>
            <a:r>
              <a:rPr lang="en-US" dirty="0">
                <a:latin typeface="Arial Narrow" charset="0"/>
              </a:rPr>
              <a:t>DVD Review</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87363" y="1847850"/>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1412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Some other things you should know…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2-16</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xmlns="" val="3993766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Contamination Happens</a:t>
            </a:r>
          </a:p>
        </p:txBody>
      </p:sp>
      <p:sp>
        <p:nvSpPr>
          <p:cNvPr id="39939" name="Rectangle 3"/>
          <p:cNvSpPr>
            <a:spLocks noGrp="1" noChangeArrowheads="1"/>
          </p:cNvSpPr>
          <p:nvPr>
            <p:ph type="body" idx="1"/>
          </p:nvPr>
        </p:nvSpPr>
        <p:spPr>
          <a:xfrm>
            <a:off x="398463" y="1143000"/>
            <a:ext cx="7308850" cy="3789362"/>
          </a:xfrm>
        </p:spPr>
        <p:txBody>
          <a:bodyPr/>
          <a:lstStyle/>
          <a:p>
            <a:pPr marL="0" indent="0" eaLnBrk="1" hangingPunct="1">
              <a:defRPr/>
            </a:pPr>
            <a:r>
              <a:rPr lang="en-US" dirty="0">
                <a:latin typeface="Arial Narrow" charset="0"/>
                <a:cs typeface="+mn-cs"/>
              </a:rPr>
              <a:t>Contaminants come from a variety of places: </a:t>
            </a:r>
          </a:p>
          <a:p>
            <a:pPr marL="347472" lvl="1" indent="-347472" eaLnBrk="1" hangingPunct="1">
              <a:lnSpc>
                <a:spcPct val="100000"/>
              </a:lnSpc>
              <a:spcBef>
                <a:spcPts val="900"/>
              </a:spcBef>
              <a:defRPr/>
            </a:pPr>
            <a:r>
              <a:rPr lang="en-US" dirty="0">
                <a:latin typeface="Arial Narrow" charset="0"/>
              </a:rPr>
              <a:t>Animals we use for food</a:t>
            </a:r>
          </a:p>
          <a:p>
            <a:pPr marL="347472" lvl="1" indent="-347472" eaLnBrk="1" hangingPunct="1">
              <a:lnSpc>
                <a:spcPct val="100000"/>
              </a:lnSpc>
              <a:spcBef>
                <a:spcPts val="900"/>
              </a:spcBef>
              <a:defRPr/>
            </a:pPr>
            <a:r>
              <a:rPr lang="en-US" dirty="0">
                <a:latin typeface="Arial Narrow" charset="0"/>
              </a:rPr>
              <a:t>Air, contaminated water, and dirt</a:t>
            </a:r>
          </a:p>
          <a:p>
            <a:pPr marL="347472" lvl="1" indent="-347472" eaLnBrk="1" hangingPunct="1">
              <a:lnSpc>
                <a:spcPct val="100000"/>
              </a:lnSpc>
              <a:spcBef>
                <a:spcPts val="900"/>
              </a:spcBef>
              <a:defRPr/>
            </a:pPr>
            <a:r>
              <a:rPr lang="en-US" dirty="0">
                <a:latin typeface="Arial Narrow" charset="0"/>
              </a:rPr>
              <a:t>People</a:t>
            </a:r>
          </a:p>
          <a:p>
            <a:pPr marL="694944" lvl="2" indent="-347472" eaLnBrk="1" hangingPunct="1">
              <a:lnSpc>
                <a:spcPct val="100000"/>
              </a:lnSpc>
              <a:spcBef>
                <a:spcPts val="900"/>
              </a:spcBef>
              <a:defRPr/>
            </a:pPr>
            <a:r>
              <a:rPr lang="en-US" dirty="0">
                <a:latin typeface="Arial Narrow" charset="0"/>
              </a:rPr>
              <a:t>Deliberately</a:t>
            </a:r>
          </a:p>
          <a:p>
            <a:pPr marL="694944" lvl="2" indent="-347472" eaLnBrk="1" hangingPunct="1">
              <a:lnSpc>
                <a:spcPct val="100000"/>
              </a:lnSpc>
              <a:spcBef>
                <a:spcPts val="900"/>
              </a:spcBef>
              <a:defRPr/>
            </a:pPr>
            <a:r>
              <a:rPr lang="en-US" dirty="0">
                <a:latin typeface="Arial Narrow" charset="0"/>
              </a:rPr>
              <a:t>Accidentally</a:t>
            </a:r>
          </a:p>
          <a:p>
            <a:pPr marL="571500" lvl="1" indent="-457200" eaLnBrk="1" hangingPunct="1">
              <a:defRPr/>
            </a:pPr>
            <a:endParaRPr lang="en-US" dirty="0">
              <a:latin typeface="Arial Narrow" charset="0"/>
            </a:endParaRPr>
          </a:p>
        </p:txBody>
      </p:sp>
      <p:sp>
        <p:nvSpPr>
          <p:cNvPr id="39940"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Contamination Happens</a:t>
            </a:r>
          </a:p>
        </p:txBody>
      </p:sp>
      <p:sp>
        <p:nvSpPr>
          <p:cNvPr id="40963" name="Rectangle 3"/>
          <p:cNvSpPr>
            <a:spLocks noGrp="1" noChangeArrowheads="1"/>
          </p:cNvSpPr>
          <p:nvPr>
            <p:ph type="body" idx="1"/>
          </p:nvPr>
        </p:nvSpPr>
        <p:spPr>
          <a:xfrm>
            <a:off x="390524" y="1143000"/>
            <a:ext cx="5029200" cy="4983163"/>
          </a:xfrm>
        </p:spPr>
        <p:txBody>
          <a:bodyPr/>
          <a:lstStyle/>
          <a:p>
            <a:pPr marL="0" indent="0" eaLnBrk="1" hangingPunct="1">
              <a:defRPr/>
            </a:pPr>
            <a:r>
              <a:rPr lang="en-US" dirty="0">
                <a:latin typeface="Arial Narrow" charset="0"/>
                <a:cs typeface="+mn-cs"/>
              </a:rPr>
              <a:t>People can contaminate food when: </a:t>
            </a:r>
          </a:p>
          <a:p>
            <a:pPr marL="347472" lvl="1" indent="-347472" eaLnBrk="1" hangingPunct="1">
              <a:lnSpc>
                <a:spcPct val="100000"/>
              </a:lnSpc>
              <a:spcBef>
                <a:spcPts val="900"/>
              </a:spcBef>
              <a:defRPr/>
            </a:pPr>
            <a:r>
              <a:rPr lang="en-US" dirty="0">
                <a:latin typeface="Arial Narrow" charset="0"/>
              </a:rPr>
              <a:t>T</a:t>
            </a:r>
            <a:r>
              <a:rPr lang="en-US" dirty="0" smtClean="0">
                <a:latin typeface="Arial Narrow" charset="0"/>
              </a:rPr>
              <a:t>hey don</a:t>
            </a:r>
            <a:r>
              <a:rPr lang="en-US" dirty="0">
                <a:latin typeface="Arial Narrow" charset="0"/>
              </a:rPr>
              <a:t>’</a:t>
            </a:r>
            <a:r>
              <a:rPr lang="en-US" dirty="0" smtClean="0">
                <a:latin typeface="Arial Narrow" charset="0"/>
              </a:rPr>
              <a:t>t </a:t>
            </a:r>
            <a:r>
              <a:rPr lang="en-US" dirty="0">
                <a:latin typeface="Arial Narrow" charset="0"/>
              </a:rPr>
              <a:t>wash their hands after using </a:t>
            </a:r>
            <a:r>
              <a:rPr lang="en-US" dirty="0" smtClean="0">
                <a:latin typeface="Arial Narrow" charset="0"/>
              </a:rPr>
              <a:t/>
            </a:r>
            <a:br>
              <a:rPr lang="en-US" dirty="0" smtClean="0">
                <a:latin typeface="Arial Narrow" charset="0"/>
              </a:rPr>
            </a:br>
            <a:r>
              <a:rPr lang="en-US" dirty="0" smtClean="0">
                <a:latin typeface="Arial Narrow" charset="0"/>
              </a:rPr>
              <a:t>the </a:t>
            </a:r>
            <a:r>
              <a:rPr lang="en-US" dirty="0">
                <a:latin typeface="Arial Narrow" charset="0"/>
              </a:rPr>
              <a:t>restroom</a:t>
            </a:r>
          </a:p>
          <a:p>
            <a:pPr marL="347472" lvl="1" indent="-347472" eaLnBrk="1" hangingPunct="1">
              <a:lnSpc>
                <a:spcPct val="100000"/>
              </a:lnSpc>
              <a:spcBef>
                <a:spcPts val="900"/>
              </a:spcBef>
              <a:defRPr/>
            </a:pPr>
            <a:r>
              <a:rPr lang="en-US" dirty="0">
                <a:latin typeface="Arial Narrow" charset="0"/>
              </a:rPr>
              <a:t>T</a:t>
            </a:r>
            <a:r>
              <a:rPr lang="en-US" dirty="0" smtClean="0">
                <a:latin typeface="Arial Narrow" charset="0"/>
              </a:rPr>
              <a:t>hey </a:t>
            </a:r>
            <a:r>
              <a:rPr lang="en-US" dirty="0">
                <a:latin typeface="Arial Narrow" charset="0"/>
              </a:rPr>
              <a:t>are in contact with a person who is </a:t>
            </a:r>
            <a:r>
              <a:rPr lang="en-US" dirty="0" smtClean="0">
                <a:latin typeface="Arial Narrow" charset="0"/>
              </a:rPr>
              <a:t>sick</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T</a:t>
            </a:r>
            <a:r>
              <a:rPr lang="en-US" dirty="0" smtClean="0">
                <a:latin typeface="Arial Narrow" charset="0"/>
              </a:rPr>
              <a:t>hey </a:t>
            </a:r>
            <a:r>
              <a:rPr lang="en-US" dirty="0">
                <a:latin typeface="Arial Narrow" charset="0"/>
              </a:rPr>
              <a:t>sneeze or vomit onto food or </a:t>
            </a:r>
            <a:r>
              <a:rPr lang="en-US" dirty="0" smtClean="0">
                <a:latin typeface="Arial Narrow" charset="0"/>
              </a:rPr>
              <a:t>food-contact </a:t>
            </a:r>
            <a:r>
              <a:rPr lang="en-US" dirty="0">
                <a:latin typeface="Arial Narrow" charset="0"/>
              </a:rPr>
              <a:t>surfaces</a:t>
            </a:r>
          </a:p>
          <a:p>
            <a:pPr marL="347472" lvl="1" indent="-347472" eaLnBrk="1" hangingPunct="1">
              <a:lnSpc>
                <a:spcPct val="100000"/>
              </a:lnSpc>
              <a:spcBef>
                <a:spcPts val="900"/>
              </a:spcBef>
              <a:defRPr/>
            </a:pPr>
            <a:r>
              <a:rPr lang="en-US" dirty="0">
                <a:latin typeface="Arial Narrow" charset="0"/>
              </a:rPr>
              <a:t>T</a:t>
            </a:r>
            <a:r>
              <a:rPr lang="en-US" dirty="0" smtClean="0">
                <a:latin typeface="Arial Narrow" charset="0"/>
              </a:rPr>
              <a:t>hey </a:t>
            </a:r>
            <a:r>
              <a:rPr lang="en-US" dirty="0">
                <a:latin typeface="Arial Narrow" charset="0"/>
              </a:rPr>
              <a:t>touch dirty food-contact surfaces and equipment and then touch food</a:t>
            </a: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p:txBody>
      </p:sp>
      <p:sp>
        <p:nvSpPr>
          <p:cNvPr id="40964"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2-18</a:t>
            </a:r>
          </a:p>
        </p:txBody>
      </p:sp>
      <p:pic>
        <p:nvPicPr>
          <p:cNvPr id="2" name="Picture 1" descr="6e_c02_0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Biological Contamination</a:t>
            </a:r>
          </a:p>
        </p:txBody>
      </p:sp>
      <p:sp>
        <p:nvSpPr>
          <p:cNvPr id="44035"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2-19</a:t>
            </a:r>
          </a:p>
        </p:txBody>
      </p:sp>
      <p:sp>
        <p:nvSpPr>
          <p:cNvPr id="15" name="Rectangle 3"/>
          <p:cNvSpPr txBox="1">
            <a:spLocks noChangeArrowheads="1"/>
          </p:cNvSpPr>
          <p:nvPr/>
        </p:nvSpPr>
        <p:spPr bwMode="auto">
          <a:xfrm>
            <a:off x="390525" y="1143000"/>
            <a:ext cx="5402263"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457200" indent="-457200" algn="l" rtl="0" fontAlgn="base">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fontAlgn="base">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fontAlgn="base">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fontAlgn="base">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fontAlgn="base">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buFont typeface="Wingdings" pitchFamily="2" charset="2"/>
              <a:buNone/>
              <a:defRPr/>
            </a:pPr>
            <a:r>
              <a:rPr lang="en-US" sz="2400" dirty="0" smtClean="0">
                <a:solidFill>
                  <a:srgbClr val="005CAB"/>
                </a:solidFill>
                <a:ea typeface="+mn-ea"/>
                <a:cs typeface="+mn-cs"/>
              </a:rPr>
              <a:t>Common symptoms of foodborne illness:</a:t>
            </a:r>
          </a:p>
          <a:p>
            <a:pPr marL="347472" lvl="1" indent="-347472">
              <a:lnSpc>
                <a:spcPct val="100000"/>
              </a:lnSpc>
              <a:spcBef>
                <a:spcPts val="900"/>
              </a:spcBef>
              <a:defRPr/>
            </a:pPr>
            <a:r>
              <a:rPr lang="en-US" b="0" dirty="0" smtClean="0">
                <a:ea typeface="+mn-ea"/>
                <a:cs typeface="+mn-cs"/>
              </a:rPr>
              <a:t>Diarrhea</a:t>
            </a:r>
          </a:p>
          <a:p>
            <a:pPr marL="347472" lvl="1" indent="-347472">
              <a:lnSpc>
                <a:spcPct val="100000"/>
              </a:lnSpc>
              <a:spcBef>
                <a:spcPts val="900"/>
              </a:spcBef>
              <a:defRPr/>
            </a:pPr>
            <a:r>
              <a:rPr lang="en-US" b="0" dirty="0" smtClean="0">
                <a:ea typeface="+mn-ea"/>
                <a:cs typeface="+mn-cs"/>
              </a:rPr>
              <a:t>Vomiting</a:t>
            </a:r>
          </a:p>
          <a:p>
            <a:pPr marL="347472" lvl="1" indent="-347472">
              <a:lnSpc>
                <a:spcPct val="100000"/>
              </a:lnSpc>
              <a:spcBef>
                <a:spcPts val="900"/>
              </a:spcBef>
              <a:defRPr/>
            </a:pPr>
            <a:r>
              <a:rPr lang="en-US" b="0" dirty="0" smtClean="0">
                <a:ea typeface="+mn-ea"/>
                <a:cs typeface="+mn-cs"/>
              </a:rPr>
              <a:t>Fever</a:t>
            </a:r>
          </a:p>
          <a:p>
            <a:pPr marL="347472" lvl="1" indent="-347472">
              <a:lnSpc>
                <a:spcPct val="100000"/>
              </a:lnSpc>
              <a:spcBef>
                <a:spcPts val="900"/>
              </a:spcBef>
              <a:defRPr/>
            </a:pPr>
            <a:r>
              <a:rPr lang="en-US" b="0" dirty="0" smtClean="0">
                <a:ea typeface="+mn-ea"/>
                <a:cs typeface="+mn-cs"/>
              </a:rPr>
              <a:t>Nausea</a:t>
            </a:r>
          </a:p>
          <a:p>
            <a:pPr marL="347472" lvl="1" indent="-347472">
              <a:lnSpc>
                <a:spcPct val="100000"/>
              </a:lnSpc>
              <a:spcBef>
                <a:spcPts val="900"/>
              </a:spcBef>
              <a:defRPr/>
            </a:pPr>
            <a:r>
              <a:rPr lang="en-US" b="0" dirty="0" smtClean="0">
                <a:ea typeface="+mn-ea"/>
                <a:cs typeface="+mn-cs"/>
              </a:rPr>
              <a:t>Abdominal cramps</a:t>
            </a:r>
          </a:p>
          <a:p>
            <a:pPr marL="347472" lvl="1" indent="-347472">
              <a:lnSpc>
                <a:spcPct val="100000"/>
              </a:lnSpc>
              <a:spcBef>
                <a:spcPts val="900"/>
              </a:spcBef>
              <a:defRPr/>
            </a:pPr>
            <a:r>
              <a:rPr lang="en-US" b="0" dirty="0" smtClean="0">
                <a:ea typeface="+mn-ea"/>
                <a:cs typeface="+mn-cs"/>
              </a:rPr>
              <a:t>Jaundice (yellowing of skin and eyes)</a:t>
            </a:r>
          </a:p>
          <a:p>
            <a:pPr marL="0" lvl="1" indent="0">
              <a:buNone/>
              <a:defRPr/>
            </a:pPr>
            <a:endParaRPr lang="en-US" dirty="0" smtClean="0">
              <a:solidFill>
                <a:srgbClr val="005CAB"/>
              </a:solidFill>
              <a:ea typeface="+mn-ea"/>
              <a:cs typeface="+mn-cs"/>
            </a:endParaRPr>
          </a:p>
          <a:p>
            <a:pPr marL="0" lvl="1" indent="0">
              <a:buFont typeface="Wingdings" pitchFamily="2" charset="2"/>
              <a:buNone/>
              <a:defRPr/>
            </a:pPr>
            <a:r>
              <a:rPr lang="en-US" sz="2400" dirty="0" smtClean="0">
                <a:solidFill>
                  <a:srgbClr val="005CAB"/>
                </a:solidFill>
                <a:ea typeface="+mn-ea"/>
                <a:cs typeface="+mn-cs"/>
              </a:rPr>
              <a:t>Onset times: </a:t>
            </a:r>
            <a:endParaRPr lang="en-US" sz="2400" dirty="0">
              <a:solidFill>
                <a:srgbClr val="005CAB"/>
              </a:solidFill>
              <a:ea typeface="+mn-ea"/>
              <a:cs typeface="+mn-cs"/>
            </a:endParaRPr>
          </a:p>
          <a:p>
            <a:pPr marL="347472" lvl="1" indent="-347472">
              <a:lnSpc>
                <a:spcPct val="100000"/>
              </a:lnSpc>
              <a:spcBef>
                <a:spcPts val="900"/>
              </a:spcBef>
              <a:defRPr/>
            </a:pPr>
            <a:r>
              <a:rPr lang="en-US" b="0" dirty="0">
                <a:ea typeface="+mn-ea"/>
                <a:cs typeface="+mn-cs"/>
              </a:rPr>
              <a:t>Depend </a:t>
            </a:r>
            <a:r>
              <a:rPr lang="en-US" b="0" dirty="0" smtClean="0">
                <a:ea typeface="+mn-ea"/>
                <a:cs typeface="+mn-cs"/>
              </a:rPr>
              <a:t>on </a:t>
            </a:r>
            <a:r>
              <a:rPr lang="en-US" b="0" dirty="0">
                <a:ea typeface="+mn-ea"/>
                <a:cs typeface="+mn-cs"/>
              </a:rPr>
              <a:t>the type of foodborne illness</a:t>
            </a:r>
          </a:p>
          <a:p>
            <a:pPr marL="347472" lvl="1" indent="-347472">
              <a:lnSpc>
                <a:spcPct val="100000"/>
              </a:lnSpc>
              <a:spcBef>
                <a:spcPts val="900"/>
              </a:spcBef>
              <a:defRPr/>
            </a:pPr>
            <a:r>
              <a:rPr lang="en-US" b="0" dirty="0">
                <a:ea typeface="+mn-ea"/>
                <a:cs typeface="+mn-cs"/>
              </a:rPr>
              <a:t>Can range from 30 minutes to </a:t>
            </a:r>
            <a:r>
              <a:rPr lang="en-US" b="0" dirty="0" smtClean="0">
                <a:ea typeface="+mn-ea"/>
                <a:cs typeface="+mn-cs"/>
              </a:rPr>
              <a:t>six </a:t>
            </a:r>
            <a:r>
              <a:rPr lang="en-US" b="0" dirty="0">
                <a:ea typeface="+mn-ea"/>
                <a:cs typeface="+mn-cs"/>
              </a:rPr>
              <a:t>weeks</a:t>
            </a:r>
          </a:p>
          <a:p>
            <a:pPr marL="114300" lvl="1" indent="0">
              <a:buFont typeface="Wingdings" pitchFamily="2" charset="2"/>
              <a:buNone/>
              <a:defRPr/>
            </a:pPr>
            <a:endParaRPr lang="en-US" sz="2000" dirty="0">
              <a:solidFill>
                <a:srgbClr val="005CAB"/>
              </a:solidFill>
              <a:ea typeface="+mn-ea"/>
              <a:cs typeface="+mn-cs"/>
            </a:endParaRPr>
          </a:p>
          <a:p>
            <a:pPr marL="114300" lvl="1" indent="0">
              <a:buFont typeface="Wingdings" pitchFamily="2" charset="2"/>
              <a:buNone/>
              <a:defRPr/>
            </a:pPr>
            <a:endParaRPr lang="en-US" b="0" dirty="0" smtClean="0">
              <a:ea typeface="+mn-ea"/>
              <a:cs typeface="+mn-cs"/>
            </a:endParaRPr>
          </a:p>
        </p:txBody>
      </p:sp>
      <p:pic>
        <p:nvPicPr>
          <p:cNvPr id="2" name="Picture 1" descr="6e_c02_07.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watch a DVD…</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a:solidFill>
                  <a:srgbClr val="000000"/>
                </a:solidFill>
                <a:cs typeface="+mn-cs"/>
              </a:rPr>
              <a:t>2</a:t>
            </a:r>
            <a:r>
              <a:rPr lang="en-US" sz="1200" b="0" dirty="0" smtClean="0">
                <a:solidFill>
                  <a:srgbClr val="000000"/>
                </a:solidFill>
                <a:cs typeface="+mn-cs"/>
              </a:rPr>
              <a:t>-2</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DVD</a:t>
            </a:r>
            <a:endParaRPr lang="en-US" dirty="0">
              <a:latin typeface="Arial Narrow" charset="0"/>
              <a:cs typeface="+mj-cs"/>
            </a:endParaRPr>
          </a:p>
        </p:txBody>
      </p:sp>
    </p:spTree>
    <p:extLst>
      <p:ext uri="{BB962C8B-B14F-4D97-AF65-F5344CB8AC3E}">
        <p14:creationId xmlns:p14="http://schemas.microsoft.com/office/powerpoint/2010/main" xmlns="" val="340891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Teach the Bug</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2-20</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Activity</a:t>
            </a:r>
            <a:endParaRPr lang="en-US" dirty="0">
              <a:latin typeface="Arial Narrow" charset="0"/>
              <a:cs typeface="+mj-cs"/>
            </a:endParaRPr>
          </a:p>
        </p:txBody>
      </p:sp>
    </p:spTree>
    <p:extLst>
      <p:ext uri="{BB962C8B-B14F-4D97-AF65-F5344CB8AC3E}">
        <p14:creationId xmlns:p14="http://schemas.microsoft.com/office/powerpoint/2010/main" xmlns="" val="2414983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2-21</a:t>
            </a:r>
          </a:p>
        </p:txBody>
      </p:sp>
      <p:sp>
        <p:nvSpPr>
          <p:cNvPr id="66563" name="Rectangle 33"/>
          <p:cNvSpPr>
            <a:spLocks noGrp="1" noChangeArrowheads="1"/>
          </p:cNvSpPr>
          <p:nvPr>
            <p:ph type="title"/>
          </p:nvPr>
        </p:nvSpPr>
        <p:spPr>
          <a:xfrm>
            <a:off x="390525" y="158750"/>
            <a:ext cx="8235950" cy="523875"/>
          </a:xfrm>
        </p:spPr>
        <p:txBody>
          <a:bodyPr/>
          <a:lstStyle/>
          <a:p>
            <a:pPr eaLnBrk="1" hangingPunct="1">
              <a:defRPr/>
            </a:pPr>
            <a:r>
              <a:rPr lang="en-US" dirty="0">
                <a:latin typeface="Arial Narrow" charset="0"/>
                <a:cs typeface="+mj-cs"/>
              </a:rPr>
              <a:t>Biological Toxins</a:t>
            </a:r>
            <a:endParaRPr lang="en-US" sz="2600" i="1" dirty="0">
              <a:latin typeface="Arial Narrow" charset="0"/>
              <a:cs typeface="+mj-cs"/>
            </a:endParaRPr>
          </a:p>
        </p:txBody>
      </p:sp>
      <p:sp>
        <p:nvSpPr>
          <p:cNvPr id="8" name="Rectangle 3"/>
          <p:cNvSpPr txBox="1">
            <a:spLocks noChangeArrowheads="1"/>
          </p:cNvSpPr>
          <p:nvPr/>
        </p:nvSpPr>
        <p:spPr bwMode="auto">
          <a:xfrm>
            <a:off x="390525" y="1143000"/>
            <a:ext cx="5410200" cy="4914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eaLnBrk="1" hangingPunct="1">
              <a:defRPr/>
            </a:pPr>
            <a:r>
              <a:rPr lang="en-US" dirty="0" smtClean="0"/>
              <a:t>Origin:</a:t>
            </a:r>
            <a:endParaRPr lang="en-US" dirty="0"/>
          </a:p>
          <a:p>
            <a:pPr marL="347472" lvl="1" indent="-347472" eaLnBrk="1" hangingPunct="1">
              <a:lnSpc>
                <a:spcPct val="100000"/>
              </a:lnSpc>
              <a:spcBef>
                <a:spcPts val="900"/>
              </a:spcBef>
              <a:defRPr/>
            </a:pPr>
            <a:r>
              <a:rPr lang="en-US" b="0" dirty="0" smtClean="0">
                <a:ea typeface="+mn-ea"/>
                <a:cs typeface="+mn-cs"/>
              </a:rPr>
              <a:t>Naturally occur in certain plants, mushrooms, and seafood</a:t>
            </a:r>
            <a:endParaRPr lang="en-US" sz="2400" dirty="0" smtClean="0">
              <a:solidFill>
                <a:srgbClr val="005CAB"/>
              </a:solidFill>
              <a:ea typeface="+mn-ea"/>
              <a:cs typeface="+mn-cs"/>
            </a:endParaRPr>
          </a:p>
          <a:p>
            <a:pPr marL="114300" lvl="1" indent="0" eaLnBrk="1" hangingPunct="1">
              <a:buFont typeface="Wingdings" pitchFamily="2" charset="2"/>
              <a:buNone/>
              <a:defRPr/>
            </a:pPr>
            <a:r>
              <a:rPr lang="en-US" sz="2400" dirty="0" smtClean="0">
                <a:solidFill>
                  <a:srgbClr val="005CAB"/>
                </a:solidFill>
                <a:ea typeface="+mn-ea"/>
                <a:cs typeface="+mn-cs"/>
              </a:rPr>
              <a:t>Seafood toxins:</a:t>
            </a:r>
            <a:endParaRPr lang="en-US" b="0" dirty="0" smtClean="0">
              <a:ea typeface="+mn-ea"/>
              <a:cs typeface="+mn-cs"/>
            </a:endParaRPr>
          </a:p>
          <a:p>
            <a:pPr marL="347472" lvl="1" indent="-347472" eaLnBrk="1" hangingPunct="1">
              <a:lnSpc>
                <a:spcPct val="100000"/>
              </a:lnSpc>
              <a:spcBef>
                <a:spcPts val="900"/>
              </a:spcBef>
              <a:defRPr/>
            </a:pPr>
            <a:r>
              <a:rPr lang="en-US" b="0" dirty="0" smtClean="0">
                <a:ea typeface="+mn-ea"/>
                <a:cs typeface="+mn-cs"/>
              </a:rPr>
              <a:t>Produced by pathogens found on certain fish</a:t>
            </a:r>
          </a:p>
          <a:p>
            <a:pPr marL="694944" lvl="2" indent="-347472" eaLnBrk="1" hangingPunct="1">
              <a:lnSpc>
                <a:spcPct val="100000"/>
              </a:lnSpc>
              <a:spcBef>
                <a:spcPts val="900"/>
              </a:spcBef>
              <a:defRPr/>
            </a:pPr>
            <a:r>
              <a:rPr lang="en-US" b="0" dirty="0">
                <a:ea typeface="+mn-ea"/>
                <a:cs typeface="+mn-cs"/>
              </a:rPr>
              <a:t>Tuna, bonito, </a:t>
            </a:r>
            <a:r>
              <a:rPr lang="en-US" b="0" dirty="0" smtClean="0">
                <a:ea typeface="+mn-ea"/>
                <a:cs typeface="+mn-cs"/>
              </a:rPr>
              <a:t>mahimahi</a:t>
            </a:r>
            <a:endParaRPr lang="en-US" b="0" dirty="0">
              <a:ea typeface="+mn-ea"/>
              <a:cs typeface="+mn-cs"/>
            </a:endParaRPr>
          </a:p>
          <a:p>
            <a:pPr marL="694944" lvl="2" indent="-347472" eaLnBrk="1" hangingPunct="1">
              <a:lnSpc>
                <a:spcPct val="100000"/>
              </a:lnSpc>
              <a:spcBef>
                <a:spcPts val="900"/>
              </a:spcBef>
              <a:defRPr/>
            </a:pPr>
            <a:r>
              <a:rPr lang="en-US" b="0" dirty="0" smtClean="0">
                <a:ea typeface="+mn-ea"/>
                <a:cs typeface="+mn-cs"/>
              </a:rPr>
              <a:t>Histamine produced when fish is time-temperature abused</a:t>
            </a:r>
          </a:p>
          <a:p>
            <a:pPr marL="347472" lvl="1" indent="-347472" eaLnBrk="1" hangingPunct="1">
              <a:lnSpc>
                <a:spcPct val="100000"/>
              </a:lnSpc>
              <a:spcBef>
                <a:spcPts val="900"/>
              </a:spcBef>
              <a:defRPr/>
            </a:pPr>
            <a:r>
              <a:rPr lang="en-US" b="0" dirty="0" smtClean="0">
                <a:ea typeface="+mn-ea"/>
                <a:cs typeface="+mn-cs"/>
              </a:rPr>
              <a:t>Occur in certain fish that eat smaller fish that have consumed the toxin </a:t>
            </a:r>
          </a:p>
          <a:p>
            <a:pPr marL="694944" lvl="2" indent="-347472" eaLnBrk="1" hangingPunct="1">
              <a:lnSpc>
                <a:spcPct val="100000"/>
              </a:lnSpc>
              <a:spcBef>
                <a:spcPts val="900"/>
              </a:spcBef>
              <a:defRPr/>
            </a:pPr>
            <a:r>
              <a:rPr lang="en-US" b="0" dirty="0" smtClean="0">
                <a:ea typeface="+mn-ea"/>
                <a:cs typeface="+mn-cs"/>
              </a:rPr>
              <a:t>Barracuda, snapper, grouper, amberjack</a:t>
            </a:r>
          </a:p>
          <a:p>
            <a:pPr marL="694944" lvl="2" indent="-347472" eaLnBrk="1" hangingPunct="1">
              <a:lnSpc>
                <a:spcPct val="100000"/>
              </a:lnSpc>
              <a:spcBef>
                <a:spcPts val="900"/>
              </a:spcBef>
              <a:defRPr/>
            </a:pPr>
            <a:r>
              <a:rPr lang="en-US" b="0" dirty="0" smtClean="0">
                <a:ea typeface="+mn-ea"/>
                <a:cs typeface="+mn-cs"/>
              </a:rPr>
              <a:t>Ciguatera toxin is an example </a:t>
            </a:r>
            <a:endParaRPr lang="en-US" b="0" dirty="0">
              <a:ea typeface="+mn-ea"/>
              <a:cs typeface="+mn-cs"/>
            </a:endParaRPr>
          </a:p>
          <a:p>
            <a:pPr marL="576263" lvl="2" indent="0" eaLnBrk="1" hangingPunct="1">
              <a:buFont typeface="Courier New" pitchFamily="49" charset="0"/>
              <a:buNone/>
              <a:defRPr/>
            </a:pPr>
            <a:endParaRPr lang="en-US" b="0" dirty="0" smtClean="0">
              <a:ea typeface="+mn-ea"/>
              <a:cs typeface="+mn-cs"/>
            </a:endParaRPr>
          </a:p>
          <a:p>
            <a:pPr marL="1033463" lvl="2" indent="-457200" eaLnBrk="1" hangingPunct="1">
              <a:defRPr/>
            </a:pPr>
            <a:endParaRPr lang="en-US" b="0" dirty="0" smtClean="0">
              <a:ea typeface="+mn-ea"/>
              <a:cs typeface="+mn-cs"/>
            </a:endParaRPr>
          </a:p>
          <a:p>
            <a:pPr marL="571500" lvl="1" indent="-457200" eaLnBrk="1" hangingPunct="1">
              <a:defRPr/>
            </a:pPr>
            <a:endParaRPr lang="en-US" b="0" dirty="0" smtClean="0">
              <a:ea typeface="+mn-ea"/>
              <a:cs typeface="+mn-cs"/>
            </a:endParaRPr>
          </a:p>
          <a:p>
            <a:pPr marL="114300" lvl="1" indent="0" eaLnBrk="1" hangingPunct="1">
              <a:buFont typeface="Wingdings" pitchFamily="2" charset="2"/>
              <a:buNone/>
              <a:defRPr/>
            </a:pPr>
            <a:endParaRPr lang="en-US" dirty="0" smtClean="0">
              <a:ea typeface="+mn-ea"/>
              <a:cs typeface="+mn-cs"/>
            </a:endParaRPr>
          </a:p>
          <a:p>
            <a:pPr marL="571500" lvl="1" indent="-457200" eaLnBrk="1" hangingPunct="1">
              <a:buFont typeface="Wingdings" pitchFamily="2" charset="2"/>
              <a:buNone/>
              <a:defRPr/>
            </a:pPr>
            <a:endParaRPr lang="en-US" dirty="0" smtClean="0">
              <a:ea typeface="+mn-ea"/>
              <a:cs typeface="+mn-cs"/>
            </a:endParaRPr>
          </a:p>
        </p:txBody>
      </p:sp>
      <p:pic>
        <p:nvPicPr>
          <p:cNvPr id="11" name="Picture 10" descr="6e_c02_29.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3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2-22</a:t>
            </a:r>
          </a:p>
        </p:txBody>
      </p:sp>
      <p:sp>
        <p:nvSpPr>
          <p:cNvPr id="67587" name="Rectangle 33"/>
          <p:cNvSpPr>
            <a:spLocks noGrp="1" noChangeArrowheads="1"/>
          </p:cNvSpPr>
          <p:nvPr>
            <p:ph type="title"/>
          </p:nvPr>
        </p:nvSpPr>
        <p:spPr>
          <a:xfrm>
            <a:off x="390525" y="158750"/>
            <a:ext cx="8235950" cy="523875"/>
          </a:xfrm>
        </p:spPr>
        <p:txBody>
          <a:bodyPr/>
          <a:lstStyle/>
          <a:p>
            <a:pPr eaLnBrk="1" hangingPunct="1">
              <a:defRPr/>
            </a:pPr>
            <a:r>
              <a:rPr lang="en-US" dirty="0">
                <a:latin typeface="Arial Narrow" charset="0"/>
                <a:cs typeface="+mj-cs"/>
              </a:rPr>
              <a:t>Biological Toxins</a:t>
            </a:r>
            <a:endParaRPr lang="en-US" sz="2600" i="1" dirty="0">
              <a:latin typeface="Arial Narrow" charset="0"/>
              <a:cs typeface="+mj-cs"/>
            </a:endParaRPr>
          </a:p>
        </p:txBody>
      </p:sp>
      <p:sp>
        <p:nvSpPr>
          <p:cNvPr id="8" name="Rectangle 3"/>
          <p:cNvSpPr txBox="1">
            <a:spLocks noChangeArrowheads="1"/>
          </p:cNvSpPr>
          <p:nvPr/>
        </p:nvSpPr>
        <p:spPr bwMode="auto">
          <a:xfrm>
            <a:off x="390525" y="1143000"/>
            <a:ext cx="5410200" cy="53444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eaLnBrk="1" hangingPunct="1">
              <a:defRPr/>
            </a:pPr>
            <a:r>
              <a:rPr lang="en-US" dirty="0" smtClean="0"/>
              <a:t>Illness:</a:t>
            </a:r>
          </a:p>
          <a:p>
            <a:pPr marL="347472" lvl="1" indent="-347472" eaLnBrk="1" hangingPunct="1">
              <a:lnSpc>
                <a:spcPct val="100000"/>
              </a:lnSpc>
              <a:spcBef>
                <a:spcPts val="900"/>
              </a:spcBef>
              <a:defRPr/>
            </a:pPr>
            <a:r>
              <a:rPr lang="en-US" b="0" dirty="0" smtClean="0">
                <a:ea typeface="+mn-ea"/>
                <a:cs typeface="+mn-cs"/>
              </a:rPr>
              <a:t>Symptoms and onset times vary with illness</a:t>
            </a:r>
          </a:p>
          <a:p>
            <a:pPr marL="347472" lvl="1" indent="-347472" eaLnBrk="1" hangingPunct="1">
              <a:lnSpc>
                <a:spcPct val="100000"/>
              </a:lnSpc>
              <a:spcBef>
                <a:spcPts val="900"/>
              </a:spcBef>
              <a:defRPr/>
            </a:pPr>
            <a:r>
              <a:rPr lang="en-US" b="0" dirty="0" smtClean="0">
                <a:ea typeface="+mn-ea"/>
                <a:cs typeface="+mn-cs"/>
              </a:rPr>
              <a:t>People will experience illness within minutes</a:t>
            </a:r>
          </a:p>
          <a:p>
            <a:pPr marL="0" indent="0" eaLnBrk="1" hangingPunct="1">
              <a:defRPr/>
            </a:pPr>
            <a:r>
              <a:rPr lang="en-US" dirty="0" smtClean="0"/>
              <a:t>General symptoms:</a:t>
            </a:r>
            <a:endParaRPr lang="en-US" dirty="0"/>
          </a:p>
          <a:p>
            <a:pPr marL="347472" lvl="1" indent="-347472" eaLnBrk="1" hangingPunct="1">
              <a:lnSpc>
                <a:spcPct val="100000"/>
              </a:lnSpc>
              <a:spcBef>
                <a:spcPts val="900"/>
              </a:spcBef>
              <a:defRPr/>
            </a:pPr>
            <a:r>
              <a:rPr lang="en-US" b="0" dirty="0">
                <a:ea typeface="+mn-ea"/>
                <a:cs typeface="+mn-cs"/>
              </a:rPr>
              <a:t>Diarrhea or </a:t>
            </a:r>
            <a:r>
              <a:rPr lang="en-US" b="0" dirty="0" smtClean="0">
                <a:ea typeface="+mn-ea"/>
                <a:cs typeface="+mn-cs"/>
              </a:rPr>
              <a:t>vomiting</a:t>
            </a:r>
          </a:p>
          <a:p>
            <a:pPr marL="347472" lvl="1" indent="-347472" eaLnBrk="1" hangingPunct="1">
              <a:lnSpc>
                <a:spcPct val="100000"/>
              </a:lnSpc>
              <a:spcBef>
                <a:spcPts val="900"/>
              </a:spcBef>
              <a:defRPr/>
            </a:pPr>
            <a:r>
              <a:rPr lang="en-US" b="0" dirty="0">
                <a:ea typeface="+mn-ea"/>
                <a:cs typeface="+mn-cs"/>
              </a:rPr>
              <a:t>N</a:t>
            </a:r>
            <a:r>
              <a:rPr lang="en-US" b="0" dirty="0" smtClean="0">
                <a:ea typeface="+mn-ea"/>
                <a:cs typeface="+mn-cs"/>
              </a:rPr>
              <a:t>eurological symptoms</a:t>
            </a:r>
            <a:endParaRPr lang="en-US" b="0" dirty="0">
              <a:ea typeface="+mn-ea"/>
              <a:cs typeface="+mn-cs"/>
            </a:endParaRPr>
          </a:p>
          <a:p>
            <a:pPr marL="694944" lvl="2" indent="-347472" eaLnBrk="1" hangingPunct="1">
              <a:lnSpc>
                <a:spcPct val="100000"/>
              </a:lnSpc>
              <a:spcBef>
                <a:spcPts val="900"/>
              </a:spcBef>
              <a:defRPr/>
            </a:pPr>
            <a:r>
              <a:rPr lang="en-US" b="0" dirty="0" smtClean="0">
                <a:ea typeface="+mn-ea"/>
                <a:cs typeface="+mn-cs"/>
              </a:rPr>
              <a:t>Tingling in extremities</a:t>
            </a:r>
          </a:p>
          <a:p>
            <a:pPr marL="694944" lvl="2" indent="-347472" eaLnBrk="1" hangingPunct="1">
              <a:lnSpc>
                <a:spcPct val="100000"/>
              </a:lnSpc>
              <a:spcBef>
                <a:spcPts val="900"/>
              </a:spcBef>
              <a:defRPr/>
            </a:pPr>
            <a:r>
              <a:rPr lang="en-US" b="0" dirty="0" smtClean="0">
                <a:ea typeface="+mn-ea"/>
                <a:cs typeface="+mn-cs"/>
              </a:rPr>
              <a:t>Reversal of hot and cold sensations</a:t>
            </a:r>
          </a:p>
          <a:p>
            <a:pPr marL="347472" lvl="1" indent="-347472" eaLnBrk="1" hangingPunct="1">
              <a:lnSpc>
                <a:spcPct val="100000"/>
              </a:lnSpc>
              <a:spcBef>
                <a:spcPts val="900"/>
              </a:spcBef>
              <a:defRPr/>
            </a:pPr>
            <a:r>
              <a:rPr lang="en-US" b="0" dirty="0" smtClean="0">
                <a:ea typeface="+mn-ea"/>
                <a:cs typeface="+mn-cs"/>
              </a:rPr>
              <a:t>Flushing of the face and/or hives</a:t>
            </a:r>
          </a:p>
          <a:p>
            <a:pPr marL="347472" lvl="1" indent="-347472" eaLnBrk="1" hangingPunct="1">
              <a:lnSpc>
                <a:spcPct val="100000"/>
              </a:lnSpc>
              <a:spcBef>
                <a:spcPts val="900"/>
              </a:spcBef>
              <a:defRPr/>
            </a:pPr>
            <a:r>
              <a:rPr lang="en-US" b="0" dirty="0" smtClean="0">
                <a:ea typeface="+mn-ea"/>
                <a:cs typeface="+mn-cs"/>
              </a:rPr>
              <a:t>Difficulty breathing</a:t>
            </a:r>
          </a:p>
          <a:p>
            <a:pPr marL="347472" lvl="1" indent="-347472" eaLnBrk="1" hangingPunct="1">
              <a:lnSpc>
                <a:spcPct val="100000"/>
              </a:lnSpc>
              <a:spcBef>
                <a:spcPts val="900"/>
              </a:spcBef>
              <a:defRPr/>
            </a:pPr>
            <a:r>
              <a:rPr lang="en-US" b="0" dirty="0" smtClean="0">
                <a:ea typeface="+mn-ea"/>
                <a:cs typeface="+mn-cs"/>
              </a:rPr>
              <a:t>Heart palpitations</a:t>
            </a:r>
          </a:p>
          <a:p>
            <a:pPr marL="114300" lvl="1" indent="0" eaLnBrk="1" hangingPunct="1">
              <a:buFont typeface="Wingdings" pitchFamily="2" charset="2"/>
              <a:buNone/>
              <a:defRPr/>
            </a:pPr>
            <a:endParaRPr lang="en-US" b="0" dirty="0" smtClean="0">
              <a:ea typeface="+mn-ea"/>
              <a:cs typeface="+mn-cs"/>
            </a:endParaRPr>
          </a:p>
          <a:p>
            <a:pPr marL="576263" lvl="2" indent="0" eaLnBrk="1" hangingPunct="1">
              <a:buFont typeface="Courier New" pitchFamily="49" charset="0"/>
              <a:buNone/>
              <a:defRPr/>
            </a:pPr>
            <a:endParaRPr lang="en-US" b="0" dirty="0" smtClean="0">
              <a:ea typeface="+mn-ea"/>
              <a:cs typeface="+mn-cs"/>
            </a:endParaRPr>
          </a:p>
          <a:p>
            <a:pPr marL="1033463" lvl="2" indent="-457200" eaLnBrk="1" hangingPunct="1">
              <a:defRPr/>
            </a:pPr>
            <a:endParaRPr lang="en-US" b="0" dirty="0" smtClean="0">
              <a:ea typeface="+mn-ea"/>
              <a:cs typeface="+mn-cs"/>
            </a:endParaRPr>
          </a:p>
          <a:p>
            <a:pPr marL="571500" lvl="1" indent="-457200" eaLnBrk="1" hangingPunct="1">
              <a:defRPr/>
            </a:pPr>
            <a:endParaRPr lang="en-US" b="0" dirty="0" smtClean="0">
              <a:ea typeface="+mn-ea"/>
              <a:cs typeface="+mn-cs"/>
            </a:endParaRPr>
          </a:p>
          <a:p>
            <a:pPr marL="114300" lvl="1" indent="0" eaLnBrk="1" hangingPunct="1">
              <a:buFont typeface="Wingdings" pitchFamily="2" charset="2"/>
              <a:buNone/>
              <a:defRPr/>
            </a:pPr>
            <a:endParaRPr lang="en-US" dirty="0" smtClean="0">
              <a:ea typeface="+mn-ea"/>
              <a:cs typeface="+mn-cs"/>
            </a:endParaRPr>
          </a:p>
          <a:p>
            <a:pPr marL="571500" lvl="1" indent="-457200" eaLnBrk="1" hangingPunct="1">
              <a:buFont typeface="Wingdings" pitchFamily="2" charset="2"/>
              <a:buNone/>
              <a:defRPr/>
            </a:pPr>
            <a:endParaRPr lang="en-US" dirty="0" smtClean="0">
              <a:ea typeface="+mn-ea"/>
              <a:cs typeface="+mn-cs"/>
            </a:endParaRPr>
          </a:p>
        </p:txBody>
      </p:sp>
      <p:pic>
        <p:nvPicPr>
          <p:cNvPr id="2" name="Picture 1" descr="6e_c02_29.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Deliberate Contamination of Food</a:t>
            </a:r>
          </a:p>
        </p:txBody>
      </p:sp>
      <p:sp>
        <p:nvSpPr>
          <p:cNvPr id="74755" name="Rectangle 3"/>
          <p:cNvSpPr>
            <a:spLocks noGrp="1" noChangeArrowheads="1"/>
          </p:cNvSpPr>
          <p:nvPr>
            <p:ph type="body" idx="1"/>
          </p:nvPr>
        </p:nvSpPr>
        <p:spPr>
          <a:xfrm>
            <a:off x="398463" y="1143000"/>
            <a:ext cx="8228012" cy="3789362"/>
          </a:xfrm>
        </p:spPr>
        <p:txBody>
          <a:bodyPr/>
          <a:lstStyle/>
          <a:p>
            <a:pPr marL="0" indent="0" eaLnBrk="1" hangingPunct="1">
              <a:defRPr/>
            </a:pPr>
            <a:r>
              <a:rPr lang="en-US" dirty="0">
                <a:latin typeface="Arial Narrow" charset="0"/>
                <a:cs typeface="+mn-cs"/>
              </a:rPr>
              <a:t>Groups who may attempt to contaminate </a:t>
            </a:r>
            <a:r>
              <a:rPr lang="en-US" dirty="0" smtClean="0">
                <a:latin typeface="Arial Narrow" charset="0"/>
                <a:cs typeface="+mn-cs"/>
              </a:rPr>
              <a:t>food:</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Terrorists or activists</a:t>
            </a:r>
          </a:p>
          <a:p>
            <a:pPr marL="347472" lvl="1" indent="-347472" eaLnBrk="1" hangingPunct="1">
              <a:lnSpc>
                <a:spcPct val="100000"/>
              </a:lnSpc>
              <a:spcBef>
                <a:spcPts val="900"/>
              </a:spcBef>
              <a:defRPr/>
            </a:pPr>
            <a:r>
              <a:rPr lang="en-US" dirty="0">
                <a:latin typeface="Arial Narrow" charset="0"/>
              </a:rPr>
              <a:t>Disgruntled current or former staff</a:t>
            </a:r>
          </a:p>
          <a:p>
            <a:pPr marL="347472" lvl="1" indent="-347472" eaLnBrk="1" hangingPunct="1">
              <a:lnSpc>
                <a:spcPct val="100000"/>
              </a:lnSpc>
              <a:spcBef>
                <a:spcPts val="900"/>
              </a:spcBef>
              <a:defRPr/>
            </a:pPr>
            <a:r>
              <a:rPr lang="en-US" dirty="0">
                <a:latin typeface="Arial Narrow" charset="0"/>
              </a:rPr>
              <a:t>Vendors</a:t>
            </a:r>
          </a:p>
          <a:p>
            <a:pPr marL="347472" lvl="1" indent="-347472" eaLnBrk="1" hangingPunct="1">
              <a:lnSpc>
                <a:spcPct val="100000"/>
              </a:lnSpc>
              <a:spcBef>
                <a:spcPts val="900"/>
              </a:spcBef>
              <a:defRPr/>
            </a:pPr>
            <a:r>
              <a:rPr lang="en-US" dirty="0">
                <a:latin typeface="Arial Narrow" charset="0"/>
              </a:rPr>
              <a:t>Competitors</a:t>
            </a:r>
          </a:p>
          <a:p>
            <a:pPr marL="0" indent="0" eaLnBrk="1" hangingPunct="1">
              <a:defRPr/>
            </a:pPr>
            <a:r>
              <a:rPr lang="en-US" dirty="0">
                <a:latin typeface="Arial Narrow" charset="0"/>
                <a:cs typeface="+mn-cs"/>
              </a:rPr>
              <a:t>FDA d</a:t>
            </a:r>
            <a:r>
              <a:rPr lang="en-US" dirty="0" smtClean="0">
                <a:latin typeface="Arial Narrow" charset="0"/>
                <a:cs typeface="+mn-cs"/>
              </a:rPr>
              <a:t>efense tool:</a:t>
            </a:r>
            <a:endParaRPr lang="en-US" dirty="0">
              <a:latin typeface="Arial Narrow" charset="0"/>
              <a:cs typeface="+mn-cs"/>
            </a:endParaRPr>
          </a:p>
          <a:p>
            <a:pPr marL="347472" lvl="1" indent="-347472" eaLnBrk="1" hangingPunct="1">
              <a:lnSpc>
                <a:spcPct val="100000"/>
              </a:lnSpc>
              <a:spcBef>
                <a:spcPts val="900"/>
              </a:spcBef>
              <a:defRPr/>
            </a:pPr>
            <a:r>
              <a:rPr lang="en-US" dirty="0" smtClean="0">
                <a:latin typeface="Arial Narrow" charset="0"/>
              </a:rPr>
              <a:t>A.L.E.R.T.</a:t>
            </a:r>
            <a:endParaRPr lang="en-US" dirty="0">
              <a:latin typeface="Arial Narrow" charset="0"/>
            </a:endParaRPr>
          </a:p>
          <a:p>
            <a:pPr marL="571500" lvl="1" indent="-457200" eaLnBrk="1" hangingPunct="1">
              <a:defRPr/>
            </a:pPr>
            <a:endParaRPr lang="en-US" dirty="0">
              <a:latin typeface="Arial Narrow" charset="0"/>
            </a:endParaRPr>
          </a:p>
        </p:txBody>
      </p:sp>
      <p:sp>
        <p:nvSpPr>
          <p:cNvPr id="74756"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98463" y="1143000"/>
            <a:ext cx="8228012" cy="4983163"/>
          </a:xfrm>
        </p:spPr>
        <p:txBody>
          <a:bodyPr/>
          <a:lstStyle/>
          <a:p>
            <a:pPr marL="1544638" indent="-1544638" eaLnBrk="1" hangingPunct="1">
              <a:lnSpc>
                <a:spcPct val="100000"/>
              </a:lnSpc>
              <a:spcBef>
                <a:spcPts val="900"/>
              </a:spcBef>
              <a:buFont typeface="Wingdings" pitchFamily="2" charset="2"/>
              <a:buNone/>
              <a:defRPr/>
            </a:pPr>
            <a:r>
              <a:rPr lang="en-US" sz="3200" dirty="0" smtClean="0">
                <a:ea typeface="+mn-ea"/>
                <a:cs typeface="+mn-cs"/>
              </a:rPr>
              <a:t>A</a:t>
            </a:r>
            <a:r>
              <a:rPr lang="en-US" b="0" dirty="0">
                <a:ea typeface="+mn-ea"/>
                <a:cs typeface="+mn-cs"/>
              </a:rPr>
              <a:t>ssure</a:t>
            </a:r>
            <a:r>
              <a:rPr lang="en-US" dirty="0">
                <a:ea typeface="+mn-ea"/>
                <a:cs typeface="+mn-cs"/>
              </a:rPr>
              <a:t> </a:t>
            </a:r>
            <a:r>
              <a:rPr lang="en-US" dirty="0" smtClean="0">
                <a:ea typeface="+mn-ea"/>
                <a:cs typeface="+mn-cs"/>
              </a:rPr>
              <a:t>	</a:t>
            </a:r>
            <a:r>
              <a:rPr lang="en-US" sz="2200" b="0" dirty="0" smtClean="0">
                <a:solidFill>
                  <a:schemeClr val="tx1"/>
                </a:solidFill>
                <a:ea typeface="+mn-ea"/>
                <a:cs typeface="+mn-cs"/>
              </a:rPr>
              <a:t>Make sure products received are from safe sources</a:t>
            </a:r>
          </a:p>
          <a:p>
            <a:pPr marL="1544638" indent="-1544638" eaLnBrk="1" hangingPunct="1">
              <a:lnSpc>
                <a:spcPct val="100000"/>
              </a:lnSpc>
              <a:spcBef>
                <a:spcPts val="900"/>
              </a:spcBef>
              <a:buFont typeface="Wingdings" pitchFamily="2" charset="2"/>
              <a:buNone/>
              <a:defRPr/>
            </a:pPr>
            <a:r>
              <a:rPr lang="en-US" sz="3200" dirty="0" smtClean="0">
                <a:ea typeface="+mn-ea"/>
                <a:cs typeface="+mn-cs"/>
              </a:rPr>
              <a:t>L</a:t>
            </a:r>
            <a:r>
              <a:rPr lang="en-US" b="0" dirty="0" smtClean="0">
                <a:ea typeface="+mn-ea"/>
                <a:cs typeface="+mn-cs"/>
              </a:rPr>
              <a:t>ook</a:t>
            </a:r>
            <a:r>
              <a:rPr lang="en-US" dirty="0" smtClean="0">
                <a:ea typeface="+mn-ea"/>
                <a:cs typeface="+mn-cs"/>
              </a:rPr>
              <a:t>	</a:t>
            </a:r>
            <a:r>
              <a:rPr lang="en-US" sz="2200" b="0" dirty="0" smtClean="0">
                <a:solidFill>
                  <a:schemeClr val="tx1"/>
                </a:solidFill>
                <a:ea typeface="+mn-ea"/>
                <a:cs typeface="+mn-cs"/>
              </a:rPr>
              <a:t>Monitor the security of products in the facility</a:t>
            </a:r>
            <a:r>
              <a:rPr lang="en-US" dirty="0" smtClean="0">
                <a:ea typeface="+mn-ea"/>
                <a:cs typeface="+mn-cs"/>
              </a:rPr>
              <a:t>	</a:t>
            </a:r>
          </a:p>
          <a:p>
            <a:pPr marL="1544638" indent="-1544638" eaLnBrk="1" hangingPunct="1">
              <a:lnSpc>
                <a:spcPct val="100000"/>
              </a:lnSpc>
              <a:spcBef>
                <a:spcPts val="900"/>
              </a:spcBef>
              <a:buFont typeface="Wingdings" pitchFamily="2" charset="2"/>
              <a:buNone/>
              <a:defRPr/>
            </a:pPr>
            <a:r>
              <a:rPr lang="en-US" sz="3200" dirty="0" smtClean="0">
                <a:ea typeface="+mn-ea"/>
                <a:cs typeface="+mn-cs"/>
              </a:rPr>
              <a:t>E</a:t>
            </a:r>
            <a:r>
              <a:rPr lang="en-US" b="0" dirty="0" smtClean="0">
                <a:ea typeface="+mn-ea"/>
                <a:cs typeface="+mn-cs"/>
              </a:rPr>
              <a:t>mployees</a:t>
            </a:r>
            <a:r>
              <a:rPr lang="en-US" dirty="0" smtClean="0">
                <a:ea typeface="+mn-ea"/>
                <a:cs typeface="+mn-cs"/>
              </a:rPr>
              <a:t>	</a:t>
            </a:r>
            <a:r>
              <a:rPr lang="en-US" sz="2200" b="0" dirty="0" smtClean="0">
                <a:solidFill>
                  <a:schemeClr val="tx1"/>
                </a:solidFill>
                <a:ea typeface="+mn-ea"/>
                <a:cs typeface="+mn-cs"/>
              </a:rPr>
              <a:t>Know who is in your facility</a:t>
            </a:r>
            <a:endParaRPr lang="en-US" b="0" dirty="0" smtClean="0">
              <a:ea typeface="+mn-ea"/>
              <a:cs typeface="+mn-cs"/>
            </a:endParaRPr>
          </a:p>
          <a:p>
            <a:pPr marL="1544638" indent="-1544638" eaLnBrk="1" hangingPunct="1">
              <a:lnSpc>
                <a:spcPct val="100000"/>
              </a:lnSpc>
              <a:spcBef>
                <a:spcPts val="900"/>
              </a:spcBef>
              <a:buFont typeface="Wingdings" pitchFamily="2" charset="2"/>
              <a:buNone/>
              <a:defRPr/>
            </a:pPr>
            <a:r>
              <a:rPr lang="en-US" sz="3200" dirty="0" smtClean="0">
                <a:ea typeface="+mn-ea"/>
                <a:cs typeface="+mn-cs"/>
              </a:rPr>
              <a:t>R</a:t>
            </a:r>
            <a:r>
              <a:rPr lang="en-US" b="0" dirty="0" smtClean="0">
                <a:ea typeface="+mn-ea"/>
                <a:cs typeface="+mn-cs"/>
              </a:rPr>
              <a:t>eports</a:t>
            </a:r>
            <a:r>
              <a:rPr lang="en-US" dirty="0" smtClean="0">
                <a:ea typeface="+mn-ea"/>
                <a:cs typeface="+mn-cs"/>
              </a:rPr>
              <a:t>  	</a:t>
            </a:r>
            <a:r>
              <a:rPr lang="en-US" sz="2200" b="0" dirty="0" smtClean="0">
                <a:solidFill>
                  <a:schemeClr val="tx1"/>
                </a:solidFill>
                <a:ea typeface="+mn-ea"/>
                <a:cs typeface="+mn-cs"/>
              </a:rPr>
              <a:t>Keep information related to food defense accessible</a:t>
            </a:r>
            <a:r>
              <a:rPr lang="en-US" dirty="0" smtClean="0">
                <a:ea typeface="+mn-ea"/>
                <a:cs typeface="+mn-cs"/>
              </a:rPr>
              <a:t>	</a:t>
            </a:r>
          </a:p>
          <a:p>
            <a:pPr marL="1544638" indent="-1544638" eaLnBrk="1" hangingPunct="1">
              <a:lnSpc>
                <a:spcPct val="100000"/>
              </a:lnSpc>
              <a:spcBef>
                <a:spcPts val="900"/>
              </a:spcBef>
              <a:buFont typeface="Wingdings" pitchFamily="2" charset="2"/>
              <a:buNone/>
              <a:defRPr/>
            </a:pPr>
            <a:r>
              <a:rPr lang="en-US" sz="3200" dirty="0" smtClean="0">
                <a:ea typeface="+mn-ea"/>
                <a:cs typeface="+mn-cs"/>
              </a:rPr>
              <a:t>T</a:t>
            </a:r>
            <a:r>
              <a:rPr lang="en-US" b="0" dirty="0" smtClean="0">
                <a:ea typeface="+mn-ea"/>
                <a:cs typeface="+mn-cs"/>
              </a:rPr>
              <a:t>hreat</a:t>
            </a:r>
            <a:r>
              <a:rPr lang="en-US" dirty="0" smtClean="0">
                <a:ea typeface="+mn-ea"/>
                <a:cs typeface="+mn-cs"/>
              </a:rPr>
              <a:t>  	</a:t>
            </a:r>
            <a:r>
              <a:rPr lang="en-US" sz="2200" b="0" dirty="0" smtClean="0">
                <a:solidFill>
                  <a:schemeClr val="tx1"/>
                </a:solidFill>
                <a:ea typeface="+mn-ea"/>
                <a:cs typeface="+mn-cs"/>
              </a:rPr>
              <a:t>Develop a plan for responding to suspicious activity or </a:t>
            </a:r>
            <a:br>
              <a:rPr lang="en-US" sz="2200" b="0" dirty="0" smtClean="0">
                <a:solidFill>
                  <a:schemeClr val="tx1"/>
                </a:solidFill>
                <a:ea typeface="+mn-ea"/>
                <a:cs typeface="+mn-cs"/>
              </a:rPr>
            </a:br>
            <a:r>
              <a:rPr lang="en-US" sz="2200" b="0" dirty="0" smtClean="0">
                <a:solidFill>
                  <a:schemeClr val="tx1"/>
                </a:solidFill>
                <a:ea typeface="+mn-ea"/>
                <a:cs typeface="+mn-cs"/>
              </a:rPr>
              <a:t>a threat to the operation</a:t>
            </a:r>
            <a:endParaRPr lang="en-US" b="0" dirty="0" smtClean="0">
              <a:ea typeface="+mn-ea"/>
              <a:cs typeface="+mn-cs"/>
            </a:endParaRPr>
          </a:p>
          <a:p>
            <a:pPr marL="1544638" lvl="1" indent="-1544638" eaLnBrk="1" hangingPunct="1">
              <a:buFont typeface="Wingdings" pitchFamily="2" charset="2"/>
              <a:buNone/>
              <a:defRPr/>
            </a:pPr>
            <a:endParaRPr lang="en-US" dirty="0" smtClean="0"/>
          </a:p>
        </p:txBody>
      </p:sp>
      <p:sp>
        <p:nvSpPr>
          <p:cNvPr id="75779"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2-24</a:t>
            </a:r>
          </a:p>
        </p:txBody>
      </p:sp>
      <p:sp>
        <p:nvSpPr>
          <p:cNvPr id="7578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Deliberate Contamination of Food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Responding to a Foodborne-Illness Outbreak</a:t>
            </a:r>
          </a:p>
        </p:txBody>
      </p:sp>
      <p:sp>
        <p:nvSpPr>
          <p:cNvPr id="78851" name="Rectangle 3"/>
          <p:cNvSpPr>
            <a:spLocks noGrp="1" noChangeArrowheads="1"/>
          </p:cNvSpPr>
          <p:nvPr>
            <p:ph type="body" idx="1"/>
          </p:nvPr>
        </p:nvSpPr>
        <p:spPr>
          <a:xfrm>
            <a:off x="390525" y="1143000"/>
            <a:ext cx="5746118" cy="4983163"/>
          </a:xfrm>
        </p:spPr>
        <p:txBody>
          <a:bodyPr/>
          <a:lstStyle/>
          <a:p>
            <a:pPr marL="347472" lvl="1" indent="-347472" eaLnBrk="1" hangingPunct="1">
              <a:lnSpc>
                <a:spcPct val="100000"/>
              </a:lnSpc>
              <a:spcBef>
                <a:spcPts val="900"/>
              </a:spcBef>
              <a:buFont typeface="Wingdings" pitchFamily="2" charset="2"/>
              <a:buChar char="l"/>
              <a:defRPr/>
            </a:pPr>
            <a:r>
              <a:rPr lang="en-US" dirty="0" smtClean="0"/>
              <a:t>Gather information</a:t>
            </a:r>
          </a:p>
          <a:p>
            <a:pPr marL="694944" lvl="2" indent="-347472" eaLnBrk="1" hangingPunct="1">
              <a:lnSpc>
                <a:spcPct val="100000"/>
              </a:lnSpc>
              <a:spcBef>
                <a:spcPts val="900"/>
              </a:spcBef>
              <a:buFont typeface="Courier New" pitchFamily="49" charset="0"/>
              <a:buChar char="o"/>
              <a:defRPr/>
            </a:pPr>
            <a:r>
              <a:rPr lang="en-US" dirty="0" smtClean="0"/>
              <a:t>Ask the person for general contact information</a:t>
            </a:r>
          </a:p>
          <a:p>
            <a:pPr marL="694944" lvl="2" indent="-347472" eaLnBrk="1" hangingPunct="1">
              <a:lnSpc>
                <a:spcPct val="100000"/>
              </a:lnSpc>
              <a:spcBef>
                <a:spcPts val="900"/>
              </a:spcBef>
              <a:buFont typeface="Courier New" pitchFamily="49" charset="0"/>
              <a:buChar char="o"/>
              <a:defRPr/>
            </a:pPr>
            <a:r>
              <a:rPr lang="en-US" dirty="0" smtClean="0"/>
              <a:t>Ask the person to identify the food eaten</a:t>
            </a:r>
          </a:p>
          <a:p>
            <a:pPr marL="694944" lvl="2" indent="-347472" eaLnBrk="1" hangingPunct="1">
              <a:lnSpc>
                <a:spcPct val="100000"/>
              </a:lnSpc>
              <a:spcBef>
                <a:spcPts val="900"/>
              </a:spcBef>
              <a:buFont typeface="Courier New" pitchFamily="49" charset="0"/>
              <a:buChar char="o"/>
              <a:defRPr/>
            </a:pPr>
            <a:r>
              <a:rPr lang="en-US" dirty="0" smtClean="0"/>
              <a:t>Ask for a description of symptoms</a:t>
            </a:r>
          </a:p>
          <a:p>
            <a:pPr marL="694944" lvl="2" indent="-347472" eaLnBrk="1" hangingPunct="1">
              <a:lnSpc>
                <a:spcPct val="100000"/>
              </a:lnSpc>
              <a:spcBef>
                <a:spcPts val="900"/>
              </a:spcBef>
              <a:buFont typeface="Courier New" pitchFamily="49" charset="0"/>
              <a:buChar char="o"/>
              <a:defRPr/>
            </a:pPr>
            <a:r>
              <a:rPr lang="en-US" dirty="0" smtClean="0"/>
              <a:t>Ask when the person first got sick</a:t>
            </a:r>
            <a:endParaRPr lang="en-US" dirty="0"/>
          </a:p>
          <a:p>
            <a:pPr marL="347472" lvl="1" indent="-347472" eaLnBrk="1" hangingPunct="1">
              <a:lnSpc>
                <a:spcPct val="100000"/>
              </a:lnSpc>
              <a:spcBef>
                <a:spcPts val="900"/>
              </a:spcBef>
              <a:buFont typeface="Wingdings" pitchFamily="2" charset="2"/>
              <a:buChar char="l"/>
              <a:defRPr/>
            </a:pPr>
            <a:r>
              <a:rPr lang="en-US" dirty="0"/>
              <a:t>Notify </a:t>
            </a:r>
            <a:r>
              <a:rPr lang="en-US" dirty="0" smtClean="0"/>
              <a:t>authorities</a:t>
            </a:r>
            <a:endParaRPr lang="en-US" dirty="0"/>
          </a:p>
          <a:p>
            <a:pPr marL="694944" lvl="2" indent="-347472" eaLnBrk="1" hangingPunct="1">
              <a:lnSpc>
                <a:spcPct val="100000"/>
              </a:lnSpc>
              <a:spcBef>
                <a:spcPts val="900"/>
              </a:spcBef>
              <a:buFont typeface="Courier New" pitchFamily="49" charset="0"/>
              <a:buChar char="o"/>
              <a:defRPr/>
            </a:pPr>
            <a:r>
              <a:rPr lang="en-US" dirty="0"/>
              <a:t>Contact the local regulatory authority if an </a:t>
            </a:r>
            <a:r>
              <a:rPr lang="en-US" dirty="0" smtClean="0"/>
              <a:t/>
            </a:r>
            <a:br>
              <a:rPr lang="en-US" dirty="0" smtClean="0"/>
            </a:br>
            <a:r>
              <a:rPr lang="en-US" dirty="0" smtClean="0"/>
              <a:t>outbreak </a:t>
            </a:r>
            <a:r>
              <a:rPr lang="en-US" dirty="0"/>
              <a:t>is </a:t>
            </a:r>
            <a:r>
              <a:rPr lang="en-US" dirty="0" smtClean="0"/>
              <a:t>suspected</a:t>
            </a:r>
            <a:endParaRPr lang="en-US" dirty="0"/>
          </a:p>
          <a:p>
            <a:pPr marL="576263" lvl="2" indent="0" eaLnBrk="1" hangingPunct="1">
              <a:buFont typeface="Courier New" pitchFamily="49" charset="0"/>
              <a:buNone/>
              <a:defRPr/>
            </a:pPr>
            <a:endParaRPr lang="en-US" dirty="0" smtClean="0"/>
          </a:p>
        </p:txBody>
      </p:sp>
      <p:sp>
        <p:nvSpPr>
          <p:cNvPr id="77828"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2-25</a:t>
            </a:r>
          </a:p>
        </p:txBody>
      </p:sp>
      <p:pic>
        <p:nvPicPr>
          <p:cNvPr id="2" name="Picture 1" descr="6e_c02_40.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Responding to a Foodborne-Illness Outbreak</a:t>
            </a:r>
          </a:p>
        </p:txBody>
      </p:sp>
      <p:sp>
        <p:nvSpPr>
          <p:cNvPr id="78851" name="Rectangle 3"/>
          <p:cNvSpPr>
            <a:spLocks noGrp="1" noChangeArrowheads="1"/>
          </p:cNvSpPr>
          <p:nvPr>
            <p:ph type="body" idx="1"/>
          </p:nvPr>
        </p:nvSpPr>
        <p:spPr>
          <a:xfrm>
            <a:off x="390525" y="1143000"/>
            <a:ext cx="5402264" cy="4983163"/>
          </a:xfrm>
        </p:spPr>
        <p:txBody>
          <a:bodyPr/>
          <a:lstStyle/>
          <a:p>
            <a:pPr marL="347472" lvl="1" indent="-347472" eaLnBrk="1" hangingPunct="1">
              <a:lnSpc>
                <a:spcPct val="100000"/>
              </a:lnSpc>
              <a:spcBef>
                <a:spcPts val="900"/>
              </a:spcBef>
              <a:defRPr/>
            </a:pPr>
            <a:r>
              <a:rPr lang="en-US" dirty="0">
                <a:latin typeface="Arial Narrow" charset="0"/>
              </a:rPr>
              <a:t>Segregate product</a:t>
            </a:r>
          </a:p>
          <a:p>
            <a:pPr marL="694944" lvl="2" indent="-347472" eaLnBrk="1" hangingPunct="1">
              <a:lnSpc>
                <a:spcPct val="100000"/>
              </a:lnSpc>
              <a:spcBef>
                <a:spcPts val="900"/>
              </a:spcBef>
              <a:defRPr/>
            </a:pPr>
            <a:r>
              <a:rPr lang="en-US" dirty="0">
                <a:latin typeface="Arial Narrow" charset="0"/>
              </a:rPr>
              <a:t>Set the </a:t>
            </a:r>
            <a:r>
              <a:rPr lang="en-US" dirty="0" smtClean="0">
                <a:latin typeface="Arial Narrow" charset="0"/>
              </a:rPr>
              <a:t>suspected </a:t>
            </a:r>
            <a:r>
              <a:rPr lang="en-US" dirty="0">
                <a:latin typeface="Arial Narrow" charset="0"/>
              </a:rPr>
              <a:t>product aside if any remains</a:t>
            </a:r>
          </a:p>
          <a:p>
            <a:pPr marL="694944" lvl="2" indent="-347472" eaLnBrk="1" hangingPunct="1">
              <a:lnSpc>
                <a:spcPct val="100000"/>
              </a:lnSpc>
              <a:spcBef>
                <a:spcPts val="900"/>
              </a:spcBef>
              <a:defRPr/>
            </a:pPr>
            <a:r>
              <a:rPr lang="en-US" dirty="0">
                <a:latin typeface="Arial Narrow" charset="0"/>
              </a:rPr>
              <a:t>Include a label with </a:t>
            </a:r>
            <a:r>
              <a:rPr lang="ja-JP" altLang="en-US" dirty="0">
                <a:latin typeface="Arial Narrow" charset="0"/>
              </a:rPr>
              <a:t>“</a:t>
            </a:r>
            <a:r>
              <a:rPr lang="en-US" dirty="0">
                <a:latin typeface="Arial Narrow" charset="0"/>
              </a:rPr>
              <a:t>Do </a:t>
            </a:r>
            <a:r>
              <a:rPr lang="en-US" dirty="0" smtClean="0">
                <a:latin typeface="Arial Narrow" charset="0"/>
              </a:rPr>
              <a:t>Not Use</a:t>
            </a:r>
            <a:r>
              <a:rPr lang="ja-JP" altLang="en-US" dirty="0">
                <a:latin typeface="Arial Narrow" charset="0"/>
              </a:rPr>
              <a:t>”</a:t>
            </a:r>
            <a:r>
              <a:rPr lang="en-US" dirty="0">
                <a:latin typeface="Arial Narrow" charset="0"/>
              </a:rPr>
              <a:t> </a:t>
            </a:r>
            <a:r>
              <a:rPr lang="en-US" dirty="0" smtClean="0">
                <a:latin typeface="Arial Narrow" charset="0"/>
              </a:rPr>
              <a:t/>
            </a:r>
            <a:br>
              <a:rPr lang="en-US" dirty="0" smtClean="0">
                <a:latin typeface="Arial Narrow" charset="0"/>
              </a:rPr>
            </a:br>
            <a:r>
              <a:rPr lang="en-US" dirty="0" smtClean="0">
                <a:latin typeface="Arial Narrow" charset="0"/>
              </a:rPr>
              <a:t>and </a:t>
            </a:r>
            <a:r>
              <a:rPr lang="ja-JP" altLang="en-US" dirty="0" smtClean="0">
                <a:latin typeface="Arial Narrow" charset="0"/>
              </a:rPr>
              <a:t>“</a:t>
            </a:r>
            <a:r>
              <a:rPr lang="en-US" dirty="0">
                <a:latin typeface="Arial Narrow" charset="0"/>
              </a:rPr>
              <a:t>Do Not Discard</a:t>
            </a:r>
            <a:r>
              <a:rPr lang="ja-JP" altLang="en-US" dirty="0">
                <a:latin typeface="Arial Narrow" charset="0"/>
              </a:rPr>
              <a:t>”</a:t>
            </a:r>
            <a:r>
              <a:rPr lang="en-US" dirty="0">
                <a:latin typeface="Arial Narrow" charset="0"/>
              </a:rPr>
              <a:t> on </a:t>
            </a:r>
            <a:r>
              <a:rPr lang="en-US" dirty="0" smtClean="0">
                <a:latin typeface="Arial Narrow" charset="0"/>
              </a:rPr>
              <a:t>it</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Document the information</a:t>
            </a:r>
          </a:p>
          <a:p>
            <a:pPr marL="694944" lvl="2" indent="-347472" eaLnBrk="1" hangingPunct="1">
              <a:lnSpc>
                <a:spcPct val="100000"/>
              </a:lnSpc>
              <a:spcBef>
                <a:spcPts val="900"/>
              </a:spcBef>
              <a:defRPr/>
            </a:pPr>
            <a:r>
              <a:rPr lang="en-US" dirty="0">
                <a:latin typeface="Arial Narrow" charset="0"/>
              </a:rPr>
              <a:t>Log information about </a:t>
            </a:r>
            <a:r>
              <a:rPr lang="en-US" dirty="0" smtClean="0">
                <a:latin typeface="Arial Narrow" charset="0"/>
              </a:rPr>
              <a:t>suspected </a:t>
            </a:r>
            <a:r>
              <a:rPr lang="en-US" dirty="0">
                <a:latin typeface="Arial Narrow" charset="0"/>
              </a:rPr>
              <a:t>product</a:t>
            </a:r>
          </a:p>
          <a:p>
            <a:pPr marL="694944" lvl="2" indent="-347472" eaLnBrk="1" hangingPunct="1">
              <a:lnSpc>
                <a:spcPct val="100000"/>
              </a:lnSpc>
              <a:spcBef>
                <a:spcPts val="900"/>
              </a:spcBef>
              <a:defRPr/>
            </a:pPr>
            <a:r>
              <a:rPr lang="en-US" dirty="0">
                <a:latin typeface="Arial Narrow" charset="0"/>
              </a:rPr>
              <a:t>Include a product description, product date, lot number, sell-by date, and pack size</a:t>
            </a:r>
          </a:p>
          <a:p>
            <a:pPr marL="1033463" lvl="2" indent="-457200" eaLnBrk="1" hangingPunct="1">
              <a:defRPr/>
            </a:pPr>
            <a:endParaRPr lang="en-US" dirty="0">
              <a:latin typeface="Arial Narrow" charset="0"/>
            </a:endParaRPr>
          </a:p>
        </p:txBody>
      </p:sp>
      <p:sp>
        <p:nvSpPr>
          <p:cNvPr id="78852"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2-26</a:t>
            </a:r>
          </a:p>
        </p:txBody>
      </p:sp>
      <p:pic>
        <p:nvPicPr>
          <p:cNvPr id="2" name="Picture 1" descr="6e_c02_15_bucket_r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17259" y="1243013"/>
            <a:ext cx="2109216" cy="183489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Responding to a Foodborne-Illness Outbreak</a:t>
            </a:r>
          </a:p>
        </p:txBody>
      </p:sp>
      <p:sp>
        <p:nvSpPr>
          <p:cNvPr id="78851" name="Rectangle 3"/>
          <p:cNvSpPr>
            <a:spLocks noGrp="1" noChangeArrowheads="1"/>
          </p:cNvSpPr>
          <p:nvPr>
            <p:ph type="body" idx="1"/>
          </p:nvPr>
        </p:nvSpPr>
        <p:spPr>
          <a:xfrm>
            <a:off x="393192" y="1143000"/>
            <a:ext cx="8235950" cy="4983163"/>
          </a:xfrm>
        </p:spPr>
        <p:txBody>
          <a:bodyPr/>
          <a:lstStyle/>
          <a:p>
            <a:pPr marL="347472" lvl="1" indent="-347472" eaLnBrk="1" hangingPunct="1">
              <a:lnSpc>
                <a:spcPct val="100000"/>
              </a:lnSpc>
              <a:spcBef>
                <a:spcPts val="900"/>
              </a:spcBef>
              <a:buFont typeface="Wingdings" pitchFamily="2" charset="2"/>
              <a:buChar char="l"/>
              <a:defRPr/>
            </a:pPr>
            <a:r>
              <a:rPr lang="en-US" dirty="0" smtClean="0"/>
              <a:t>Identify staff</a:t>
            </a:r>
          </a:p>
          <a:p>
            <a:pPr marL="694944" lvl="2" indent="-347472" eaLnBrk="1" hangingPunct="1">
              <a:lnSpc>
                <a:spcPct val="100000"/>
              </a:lnSpc>
              <a:spcBef>
                <a:spcPts val="900"/>
              </a:spcBef>
              <a:buFont typeface="Courier New" pitchFamily="49" charset="0"/>
              <a:buChar char="o"/>
              <a:defRPr/>
            </a:pPr>
            <a:r>
              <a:rPr lang="en-US" dirty="0" smtClean="0"/>
              <a:t>Keep a list of food handlers scheduled at time of incident</a:t>
            </a:r>
          </a:p>
          <a:p>
            <a:pPr marL="694944" lvl="2" indent="-347472" eaLnBrk="1" hangingPunct="1">
              <a:lnSpc>
                <a:spcPct val="100000"/>
              </a:lnSpc>
              <a:spcBef>
                <a:spcPts val="900"/>
              </a:spcBef>
              <a:buFont typeface="Courier New" pitchFamily="49" charset="0"/>
              <a:buChar char="o"/>
              <a:defRPr/>
            </a:pPr>
            <a:r>
              <a:rPr lang="en-US" dirty="0" smtClean="0"/>
              <a:t>Interview staff immediately</a:t>
            </a:r>
          </a:p>
          <a:p>
            <a:pPr marL="347472" lvl="1" indent="-347472" eaLnBrk="1" hangingPunct="1">
              <a:lnSpc>
                <a:spcPct val="100000"/>
              </a:lnSpc>
              <a:spcBef>
                <a:spcPts val="900"/>
              </a:spcBef>
              <a:buFont typeface="Wingdings" pitchFamily="2" charset="2"/>
              <a:buChar char="l"/>
              <a:defRPr/>
            </a:pPr>
            <a:r>
              <a:rPr lang="en-US" dirty="0" smtClean="0"/>
              <a:t>Cooperate with authorities</a:t>
            </a:r>
            <a:endParaRPr lang="en-US" dirty="0"/>
          </a:p>
          <a:p>
            <a:pPr marL="694944" lvl="2" indent="-347472" eaLnBrk="1" hangingPunct="1">
              <a:lnSpc>
                <a:spcPct val="100000"/>
              </a:lnSpc>
              <a:spcBef>
                <a:spcPts val="900"/>
              </a:spcBef>
              <a:buFont typeface="Courier New" pitchFamily="49" charset="0"/>
              <a:buChar char="o"/>
              <a:defRPr/>
            </a:pPr>
            <a:r>
              <a:rPr lang="en-US" dirty="0" smtClean="0"/>
              <a:t>Provide appropriate documentation</a:t>
            </a:r>
            <a:endParaRPr lang="en-US" dirty="0"/>
          </a:p>
          <a:p>
            <a:pPr marL="347472" lvl="1" indent="-347472" eaLnBrk="1" hangingPunct="1">
              <a:lnSpc>
                <a:spcPct val="100000"/>
              </a:lnSpc>
              <a:spcBef>
                <a:spcPts val="900"/>
              </a:spcBef>
              <a:buFont typeface="Wingdings" pitchFamily="2" charset="2"/>
              <a:buChar char="l"/>
              <a:defRPr/>
            </a:pPr>
            <a:r>
              <a:rPr lang="en-US" dirty="0" smtClean="0"/>
              <a:t>Review procedures</a:t>
            </a:r>
            <a:endParaRPr lang="en-US" dirty="0"/>
          </a:p>
          <a:p>
            <a:pPr marL="694944" lvl="2" indent="-347472" eaLnBrk="1" hangingPunct="1">
              <a:lnSpc>
                <a:spcPct val="100000"/>
              </a:lnSpc>
              <a:spcBef>
                <a:spcPts val="900"/>
              </a:spcBef>
              <a:buFont typeface="Courier New" pitchFamily="49" charset="0"/>
              <a:buChar char="o"/>
              <a:defRPr/>
            </a:pPr>
            <a:r>
              <a:rPr lang="en-US" dirty="0" smtClean="0"/>
              <a:t>Determine if standards are being met</a:t>
            </a:r>
          </a:p>
          <a:p>
            <a:pPr marL="694944" lvl="2" indent="-347472" eaLnBrk="1" hangingPunct="1">
              <a:lnSpc>
                <a:spcPct val="100000"/>
              </a:lnSpc>
              <a:spcBef>
                <a:spcPts val="900"/>
              </a:spcBef>
              <a:buFont typeface="Courier New" pitchFamily="49" charset="0"/>
              <a:buChar char="o"/>
              <a:defRPr/>
            </a:pPr>
            <a:r>
              <a:rPr lang="en-US" dirty="0" smtClean="0"/>
              <a:t>Identify if standards are not working</a:t>
            </a:r>
            <a:endParaRPr lang="en-US" dirty="0"/>
          </a:p>
          <a:p>
            <a:pPr marL="576263" lvl="2" indent="0" eaLnBrk="1" hangingPunct="1">
              <a:buFont typeface="Courier New" pitchFamily="49" charset="0"/>
              <a:buNone/>
              <a:defRPr/>
            </a:pPr>
            <a:endParaRPr lang="en-US" dirty="0" smtClean="0"/>
          </a:p>
        </p:txBody>
      </p:sp>
      <p:sp>
        <p:nvSpPr>
          <p:cNvPr id="79876"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2-27</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2-28</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Review</a:t>
            </a:r>
            <a:endParaRPr lang="en-US" dirty="0">
              <a:latin typeface="Arial Narrow" charset="0"/>
              <a:cs typeface="+mj-cs"/>
            </a:endParaRPr>
          </a:p>
        </p:txBody>
      </p:sp>
    </p:spTree>
    <p:extLst>
      <p:ext uri="{BB962C8B-B14F-4D97-AF65-F5344CB8AC3E}">
        <p14:creationId xmlns:p14="http://schemas.microsoft.com/office/powerpoint/2010/main" xmlns="" val="40679140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7619" name="Text Box 3"/>
          <p:cNvSpPr txBox="1">
            <a:spLocks noChangeArrowheads="1"/>
          </p:cNvSpPr>
          <p:nvPr/>
        </p:nvSpPr>
        <p:spPr bwMode="auto">
          <a:xfrm>
            <a:off x="798941" y="1516809"/>
            <a:ext cx="6657975"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b="1" dirty="0">
                <a:solidFill>
                  <a:schemeClr val="accent2"/>
                </a:solidFill>
              </a:rPr>
              <a:t>Norovirus</a:t>
            </a:r>
          </a:p>
        </p:txBody>
      </p:sp>
      <p:sp>
        <p:nvSpPr>
          <p:cNvPr id="3567622" name="Rectangle 6"/>
          <p:cNvSpPr>
            <a:spLocks noChangeArrowheads="1"/>
          </p:cNvSpPr>
          <p:nvPr/>
        </p:nvSpPr>
        <p:spPr bwMode="auto">
          <a:xfrm>
            <a:off x="4479925" y="3140075"/>
            <a:ext cx="4251325"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p>
            <a:endParaRPr lang="en-US" b="1" dirty="0"/>
          </a:p>
        </p:txBody>
      </p:sp>
      <p:sp>
        <p:nvSpPr>
          <p:cNvPr id="8"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2-29</a:t>
            </a:r>
          </a:p>
        </p:txBody>
      </p:sp>
      <p:sp>
        <p:nvSpPr>
          <p:cNvPr id="11" name="Rectangle 3"/>
          <p:cNvSpPr txBox="1">
            <a:spLocks noChangeArrowheads="1"/>
          </p:cNvSpPr>
          <p:nvPr/>
        </p:nvSpPr>
        <p:spPr bwMode="auto">
          <a:xfrm>
            <a:off x="408602" y="1148964"/>
            <a:ext cx="7716223" cy="53444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a:spcBef>
                <a:spcPct val="50000"/>
              </a:spcBef>
            </a:pPr>
            <a:r>
              <a:rPr lang="en-US" dirty="0">
                <a:solidFill>
                  <a:srgbClr val="1E5298"/>
                </a:solidFill>
              </a:rPr>
              <a:t>Who Am I?</a:t>
            </a:r>
          </a:p>
          <a:p>
            <a:pPr>
              <a:spcBef>
                <a:spcPct val="50000"/>
              </a:spcBef>
            </a:pPr>
            <a:r>
              <a:rPr lang="en-US" dirty="0" smtClean="0"/>
              <a:t>1</a:t>
            </a:r>
            <a:r>
              <a:rPr lang="en-US" dirty="0"/>
              <a:t>.  _____________________</a:t>
            </a:r>
          </a:p>
          <a:p>
            <a:pPr>
              <a:spcBef>
                <a:spcPct val="50000"/>
              </a:spcBef>
              <a:buClr>
                <a:schemeClr val="accent1"/>
              </a:buClr>
              <a:buFont typeface="Wingdings" pitchFamily="2" charset="2"/>
              <a:buChar char=""/>
            </a:pPr>
            <a:r>
              <a:rPr lang="en-US" b="0" dirty="0">
                <a:solidFill>
                  <a:schemeClr val="tx1"/>
                </a:solidFill>
              </a:rPr>
              <a:t>I can be transferred to food or equipment by food handlers with feces on their fingers</a:t>
            </a:r>
          </a:p>
          <a:p>
            <a:pPr>
              <a:spcBef>
                <a:spcPct val="50000"/>
              </a:spcBef>
              <a:buClr>
                <a:schemeClr val="accent1"/>
              </a:buClr>
              <a:buFont typeface="Wingdings" pitchFamily="2" charset="2"/>
              <a:buChar char=""/>
            </a:pPr>
            <a:r>
              <a:rPr lang="en-US" b="0" dirty="0">
                <a:solidFill>
                  <a:schemeClr val="tx1"/>
                </a:solidFill>
              </a:rPr>
              <a:t>People become contagious within a few hours of eating me</a:t>
            </a:r>
          </a:p>
          <a:p>
            <a:pPr>
              <a:spcBef>
                <a:spcPct val="50000"/>
              </a:spcBef>
              <a:buClr>
                <a:schemeClr val="accent1"/>
              </a:buClr>
              <a:buFont typeface="Wingdings" pitchFamily="2" charset="2"/>
              <a:buChar char=""/>
            </a:pPr>
            <a:r>
              <a:rPr lang="en-US" b="0" dirty="0">
                <a:solidFill>
                  <a:schemeClr val="tx1"/>
                </a:solidFill>
              </a:rPr>
              <a:t>I am often linked with ready-to-eat food</a:t>
            </a:r>
          </a:p>
          <a:p>
            <a:pPr>
              <a:spcBef>
                <a:spcPct val="50000"/>
              </a:spcBef>
              <a:buClr>
                <a:schemeClr val="accent1"/>
              </a:buClr>
              <a:buFont typeface="Wingdings" pitchFamily="2" charset="2"/>
              <a:buChar char=""/>
            </a:pPr>
            <a:r>
              <a:rPr lang="en-US" b="0" dirty="0">
                <a:solidFill>
                  <a:schemeClr val="tx1"/>
                </a:solidFill>
              </a:rPr>
              <a:t>Excluding staff with diarrhea and vomiting can prevent me from causing further illness </a:t>
            </a:r>
          </a:p>
          <a:p>
            <a:pPr marL="114300" lvl="1" indent="0" eaLnBrk="1" hangingPunct="1">
              <a:buFont typeface="Wingdings" pitchFamily="2" charset="2"/>
              <a:buNone/>
              <a:defRPr/>
            </a:pPr>
            <a:endParaRPr lang="en-US" b="0" dirty="0" smtClean="0">
              <a:ea typeface="+mn-ea"/>
              <a:cs typeface="+mn-cs"/>
            </a:endParaRPr>
          </a:p>
          <a:p>
            <a:pPr marL="576263" lvl="2" indent="0" eaLnBrk="1" hangingPunct="1">
              <a:buFont typeface="Courier New" pitchFamily="49" charset="0"/>
              <a:buNone/>
              <a:defRPr/>
            </a:pPr>
            <a:endParaRPr lang="en-US" b="0" dirty="0" smtClean="0">
              <a:ea typeface="+mn-ea"/>
              <a:cs typeface="+mn-cs"/>
            </a:endParaRPr>
          </a:p>
          <a:p>
            <a:pPr marL="1033463" lvl="2" indent="-457200" eaLnBrk="1" hangingPunct="1">
              <a:defRPr/>
            </a:pPr>
            <a:endParaRPr lang="en-US" b="0" dirty="0" smtClean="0">
              <a:ea typeface="+mn-ea"/>
              <a:cs typeface="+mn-cs"/>
            </a:endParaRPr>
          </a:p>
          <a:p>
            <a:pPr marL="571500" lvl="1" indent="-457200" eaLnBrk="1" hangingPunct="1">
              <a:defRPr/>
            </a:pPr>
            <a:endParaRPr lang="en-US" b="0" dirty="0" smtClean="0">
              <a:ea typeface="+mn-ea"/>
              <a:cs typeface="+mn-cs"/>
            </a:endParaRPr>
          </a:p>
          <a:p>
            <a:pPr marL="114300" lvl="1" indent="0" eaLnBrk="1" hangingPunct="1">
              <a:buFont typeface="Wingdings" pitchFamily="2" charset="2"/>
              <a:buNone/>
              <a:defRPr/>
            </a:pPr>
            <a:endParaRPr lang="en-US" dirty="0" smtClean="0">
              <a:ea typeface="+mn-ea"/>
              <a:cs typeface="+mn-cs"/>
            </a:endParaRPr>
          </a:p>
          <a:p>
            <a:pPr marL="571500" lvl="1" indent="-457200" eaLnBrk="1" hangingPunct="1">
              <a:buFont typeface="Wingdings" pitchFamily="2" charset="2"/>
              <a:buNone/>
              <a:defRPr/>
            </a:pPr>
            <a:endParaRPr lang="en-US" dirty="0" smtClean="0">
              <a:ea typeface="+mn-ea"/>
              <a:cs typeface="+mn-cs"/>
            </a:endParaRPr>
          </a:p>
        </p:txBody>
      </p:sp>
    </p:spTree>
    <p:extLst>
      <p:ext uri="{BB962C8B-B14F-4D97-AF65-F5344CB8AC3E}">
        <p14:creationId xmlns:p14="http://schemas.microsoft.com/office/powerpoint/2010/main" xmlns="" val="931784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67619"/>
                                        </p:tgtEl>
                                        <p:attrNameLst>
                                          <p:attrName>style.visibility</p:attrName>
                                        </p:attrNameLst>
                                      </p:cBhvr>
                                      <p:to>
                                        <p:strVal val="visible"/>
                                      </p:to>
                                    </p:set>
                                    <p:anim calcmode="lin" valueType="num">
                                      <p:cBhvr>
                                        <p:cTn id="7" dur="500" fill="hold"/>
                                        <p:tgtEl>
                                          <p:spTgt spid="3567619"/>
                                        </p:tgtEl>
                                        <p:attrNameLst>
                                          <p:attrName>ppt_w</p:attrName>
                                        </p:attrNameLst>
                                      </p:cBhvr>
                                      <p:tavLst>
                                        <p:tav tm="0">
                                          <p:val>
                                            <p:fltVal val="0"/>
                                          </p:val>
                                        </p:tav>
                                        <p:tav tm="100000">
                                          <p:val>
                                            <p:strVal val="#ppt_w"/>
                                          </p:val>
                                        </p:tav>
                                      </p:tavLst>
                                    </p:anim>
                                    <p:anim calcmode="lin" valueType="num">
                                      <p:cBhvr>
                                        <p:cTn id="8" dur="500" fill="hold"/>
                                        <p:tgtEl>
                                          <p:spTgt spid="3567619"/>
                                        </p:tgtEl>
                                        <p:attrNameLst>
                                          <p:attrName>ppt_h</p:attrName>
                                        </p:attrNameLst>
                                      </p:cBhvr>
                                      <p:tavLst>
                                        <p:tav tm="0">
                                          <p:val>
                                            <p:fltVal val="0"/>
                                          </p:val>
                                        </p:tav>
                                        <p:tav tm="100000">
                                          <p:val>
                                            <p:strVal val="#ppt_h"/>
                                          </p:val>
                                        </p:tav>
                                      </p:tavLst>
                                    </p:anim>
                                    <p:animEffect transition="in" filter="fade">
                                      <p:cBhvr>
                                        <p:cTn id="9" dur="500"/>
                                        <p:tgtEl>
                                          <p:spTgt spid="3567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76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2-3</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Review</a:t>
            </a:r>
            <a:endParaRPr lang="en-US" dirty="0">
              <a:latin typeface="Arial Narrow" charset="0"/>
              <a:cs typeface="+mj-cs"/>
            </a:endParaRPr>
          </a:p>
        </p:txBody>
      </p:sp>
    </p:spTree>
    <p:extLst>
      <p:ext uri="{BB962C8B-B14F-4D97-AF65-F5344CB8AC3E}">
        <p14:creationId xmlns:p14="http://schemas.microsoft.com/office/powerpoint/2010/main" xmlns="" val="38711723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6419" name="Text Box 3"/>
          <p:cNvSpPr txBox="1">
            <a:spLocks noChangeArrowheads="1"/>
          </p:cNvSpPr>
          <p:nvPr/>
        </p:nvSpPr>
        <p:spPr bwMode="auto">
          <a:xfrm>
            <a:off x="767137" y="1516812"/>
            <a:ext cx="6657975"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b="1" i="1" dirty="0">
                <a:solidFill>
                  <a:schemeClr val="accent2"/>
                </a:solidFill>
              </a:rPr>
              <a:t>Salmonella</a:t>
            </a:r>
            <a:r>
              <a:rPr lang="en-US" b="1" dirty="0">
                <a:solidFill>
                  <a:schemeClr val="accent2"/>
                </a:solidFill>
              </a:rPr>
              <a:t> </a:t>
            </a:r>
            <a:r>
              <a:rPr lang="en-US" dirty="0" smtClean="0">
                <a:solidFill>
                  <a:schemeClr val="accent2"/>
                </a:solidFill>
              </a:rPr>
              <a:t>T</a:t>
            </a:r>
            <a:r>
              <a:rPr lang="en-US" b="1" dirty="0" smtClean="0">
                <a:solidFill>
                  <a:schemeClr val="accent2"/>
                </a:solidFill>
              </a:rPr>
              <a:t>yphi </a:t>
            </a:r>
            <a:endParaRPr lang="en-US" b="1" dirty="0">
              <a:solidFill>
                <a:schemeClr val="accent2"/>
              </a:solidFill>
            </a:endParaRPr>
          </a:p>
        </p:txBody>
      </p:sp>
      <p:sp>
        <p:nvSpPr>
          <p:cNvPr id="3516421" name="Text Box 5"/>
          <p:cNvSpPr txBox="1">
            <a:spLocks noChangeArrowheads="1"/>
          </p:cNvSpPr>
          <p:nvPr/>
        </p:nvSpPr>
        <p:spPr bwMode="auto">
          <a:xfrm>
            <a:off x="1209675" y="2687638"/>
            <a:ext cx="72580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endParaRPr lang="en-US" b="1" dirty="0">
              <a:solidFill>
                <a:srgbClr val="FFFFFF"/>
              </a:solidFill>
            </a:endParaRPr>
          </a:p>
        </p:txBody>
      </p:sp>
      <p:sp>
        <p:nvSpPr>
          <p:cNvPr id="8"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2-30</a:t>
            </a:r>
          </a:p>
        </p:txBody>
      </p:sp>
      <p:sp>
        <p:nvSpPr>
          <p:cNvPr id="9" name="Rectangle 3"/>
          <p:cNvSpPr txBox="1">
            <a:spLocks noChangeArrowheads="1"/>
          </p:cNvSpPr>
          <p:nvPr/>
        </p:nvSpPr>
        <p:spPr bwMode="auto">
          <a:xfrm>
            <a:off x="408602" y="1148964"/>
            <a:ext cx="7716223" cy="53444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a:spcBef>
                <a:spcPct val="50000"/>
              </a:spcBef>
            </a:pPr>
            <a:r>
              <a:rPr lang="en-US" dirty="0">
                <a:solidFill>
                  <a:srgbClr val="1E5298"/>
                </a:solidFill>
              </a:rPr>
              <a:t>Who Am I?</a:t>
            </a:r>
          </a:p>
          <a:p>
            <a:pPr>
              <a:spcBef>
                <a:spcPct val="50000"/>
              </a:spcBef>
            </a:pPr>
            <a:r>
              <a:rPr lang="en-US" dirty="0" smtClean="0"/>
              <a:t>2.  ________________________</a:t>
            </a:r>
          </a:p>
          <a:p>
            <a:pPr marL="342900" indent="-342900">
              <a:spcBef>
                <a:spcPct val="50000"/>
              </a:spcBef>
              <a:buClr>
                <a:schemeClr val="accent1"/>
              </a:buClr>
              <a:buFont typeface="Wingdings" pitchFamily="2" charset="2"/>
              <a:buChar char="l"/>
            </a:pPr>
            <a:r>
              <a:rPr lang="en-US" b="0" dirty="0" smtClean="0">
                <a:solidFill>
                  <a:schemeClr val="tx1"/>
                </a:solidFill>
              </a:rPr>
              <a:t>I</a:t>
            </a:r>
            <a:r>
              <a:rPr lang="en-US" b="0" dirty="0" smtClean="0"/>
              <a:t> </a:t>
            </a:r>
            <a:r>
              <a:rPr lang="en-US" b="0" dirty="0" smtClean="0">
                <a:solidFill>
                  <a:schemeClr val="tx1"/>
                </a:solidFill>
              </a:rPr>
              <a:t>live in a person’s bloodstream and intestines</a:t>
            </a:r>
          </a:p>
          <a:p>
            <a:pPr marL="342900" indent="-342900">
              <a:spcBef>
                <a:spcPct val="50000"/>
              </a:spcBef>
              <a:buClr>
                <a:schemeClr val="accent1"/>
              </a:buClr>
              <a:buFont typeface="Wingdings" pitchFamily="2" charset="2"/>
              <a:buChar char="l"/>
            </a:pPr>
            <a:r>
              <a:rPr lang="en-US" b="0" dirty="0" smtClean="0">
                <a:solidFill>
                  <a:schemeClr val="tx1"/>
                </a:solidFill>
              </a:rPr>
              <a:t>I </a:t>
            </a:r>
            <a:r>
              <a:rPr lang="en-US" b="0" dirty="0">
                <a:solidFill>
                  <a:schemeClr val="tx1"/>
                </a:solidFill>
              </a:rPr>
              <a:t>am commonly linked with ready-to-eat food and beverages</a:t>
            </a:r>
          </a:p>
          <a:p>
            <a:pPr marL="342900" indent="-342900">
              <a:spcBef>
                <a:spcPct val="50000"/>
              </a:spcBef>
              <a:buClr>
                <a:schemeClr val="accent1"/>
              </a:buClr>
              <a:buFont typeface="Wingdings" pitchFamily="2" charset="2"/>
              <a:buChar char="l"/>
            </a:pPr>
            <a:r>
              <a:rPr lang="en-US" b="0" dirty="0">
                <a:solidFill>
                  <a:schemeClr val="tx1"/>
                </a:solidFill>
              </a:rPr>
              <a:t>I am in a person’s feces for weeks after symptoms have ended</a:t>
            </a:r>
          </a:p>
          <a:p>
            <a:pPr marL="342900" indent="-342900">
              <a:spcBef>
                <a:spcPct val="50000"/>
              </a:spcBef>
              <a:buClr>
                <a:schemeClr val="accent1"/>
              </a:buClr>
              <a:buFont typeface="Wingdings" pitchFamily="2" charset="2"/>
              <a:buChar char="l"/>
            </a:pPr>
            <a:r>
              <a:rPr lang="en-US" b="0" dirty="0">
                <a:solidFill>
                  <a:schemeClr val="tx1"/>
                </a:solidFill>
              </a:rPr>
              <a:t>Washing hands and cooking food to minimum internal temperatures can prevent me</a:t>
            </a:r>
            <a:r>
              <a:rPr lang="en-US" b="0" dirty="0" smtClean="0">
                <a:solidFill>
                  <a:schemeClr val="tx1"/>
                </a:solidFill>
              </a:rPr>
              <a:t> </a:t>
            </a:r>
            <a:endParaRPr lang="en-US" b="0" dirty="0">
              <a:solidFill>
                <a:schemeClr val="tx1"/>
              </a:solidFill>
            </a:endParaRPr>
          </a:p>
          <a:p>
            <a:pPr marL="114300" lvl="1" indent="0" eaLnBrk="1" hangingPunct="1">
              <a:buFont typeface="Wingdings" pitchFamily="2" charset="2"/>
              <a:buNone/>
              <a:defRPr/>
            </a:pPr>
            <a:endParaRPr lang="en-US" b="0" dirty="0" smtClean="0">
              <a:ea typeface="+mn-ea"/>
              <a:cs typeface="+mn-cs"/>
            </a:endParaRPr>
          </a:p>
          <a:p>
            <a:pPr marL="576263" lvl="2" indent="0" eaLnBrk="1" hangingPunct="1">
              <a:buFont typeface="Courier New" pitchFamily="49" charset="0"/>
              <a:buNone/>
              <a:defRPr/>
            </a:pPr>
            <a:endParaRPr lang="en-US" b="0" dirty="0" smtClean="0">
              <a:ea typeface="+mn-ea"/>
              <a:cs typeface="+mn-cs"/>
            </a:endParaRPr>
          </a:p>
          <a:p>
            <a:pPr marL="1033463" lvl="2" indent="-457200" eaLnBrk="1" hangingPunct="1">
              <a:defRPr/>
            </a:pPr>
            <a:endParaRPr lang="en-US" b="0" dirty="0" smtClean="0">
              <a:ea typeface="+mn-ea"/>
              <a:cs typeface="+mn-cs"/>
            </a:endParaRPr>
          </a:p>
          <a:p>
            <a:pPr marL="571500" lvl="1" indent="-457200" eaLnBrk="1" hangingPunct="1">
              <a:defRPr/>
            </a:pPr>
            <a:endParaRPr lang="en-US" b="0" dirty="0" smtClean="0">
              <a:ea typeface="+mn-ea"/>
              <a:cs typeface="+mn-cs"/>
            </a:endParaRPr>
          </a:p>
          <a:p>
            <a:pPr marL="114300" lvl="1" indent="0" eaLnBrk="1" hangingPunct="1">
              <a:buFont typeface="Wingdings" pitchFamily="2" charset="2"/>
              <a:buNone/>
              <a:defRPr/>
            </a:pPr>
            <a:endParaRPr lang="en-US" dirty="0" smtClean="0">
              <a:ea typeface="+mn-ea"/>
              <a:cs typeface="+mn-cs"/>
            </a:endParaRPr>
          </a:p>
          <a:p>
            <a:pPr marL="571500" lvl="1" indent="-457200" eaLnBrk="1" hangingPunct="1">
              <a:buFont typeface="Wingdings" pitchFamily="2" charset="2"/>
              <a:buNone/>
              <a:defRPr/>
            </a:pPr>
            <a:endParaRPr lang="en-US" dirty="0" smtClean="0">
              <a:ea typeface="+mn-ea"/>
              <a:cs typeface="+mn-cs"/>
            </a:endParaRPr>
          </a:p>
        </p:txBody>
      </p:sp>
    </p:spTree>
    <p:extLst>
      <p:ext uri="{BB962C8B-B14F-4D97-AF65-F5344CB8AC3E}">
        <p14:creationId xmlns:p14="http://schemas.microsoft.com/office/powerpoint/2010/main" xmlns="" val="3470943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16419"/>
                                        </p:tgtEl>
                                        <p:attrNameLst>
                                          <p:attrName>style.visibility</p:attrName>
                                        </p:attrNameLst>
                                      </p:cBhvr>
                                      <p:to>
                                        <p:strVal val="visible"/>
                                      </p:to>
                                    </p:set>
                                    <p:anim calcmode="lin" valueType="num">
                                      <p:cBhvr>
                                        <p:cTn id="7" dur="500" fill="hold"/>
                                        <p:tgtEl>
                                          <p:spTgt spid="3516419"/>
                                        </p:tgtEl>
                                        <p:attrNameLst>
                                          <p:attrName>ppt_w</p:attrName>
                                        </p:attrNameLst>
                                      </p:cBhvr>
                                      <p:tavLst>
                                        <p:tav tm="0">
                                          <p:val>
                                            <p:fltVal val="0"/>
                                          </p:val>
                                        </p:tav>
                                        <p:tav tm="100000">
                                          <p:val>
                                            <p:strVal val="#ppt_w"/>
                                          </p:val>
                                        </p:tav>
                                      </p:tavLst>
                                    </p:anim>
                                    <p:anim calcmode="lin" valueType="num">
                                      <p:cBhvr>
                                        <p:cTn id="8" dur="500" fill="hold"/>
                                        <p:tgtEl>
                                          <p:spTgt spid="3516419"/>
                                        </p:tgtEl>
                                        <p:attrNameLst>
                                          <p:attrName>ppt_h</p:attrName>
                                        </p:attrNameLst>
                                      </p:cBhvr>
                                      <p:tavLst>
                                        <p:tav tm="0">
                                          <p:val>
                                            <p:fltVal val="0"/>
                                          </p:val>
                                        </p:tav>
                                        <p:tav tm="100000">
                                          <p:val>
                                            <p:strVal val="#ppt_h"/>
                                          </p:val>
                                        </p:tav>
                                      </p:tavLst>
                                    </p:anim>
                                    <p:animEffect transition="in" filter="fade">
                                      <p:cBhvr>
                                        <p:cTn id="9" dur="500"/>
                                        <p:tgtEl>
                                          <p:spTgt spid="3516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64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6899" name="Text Box 3"/>
          <p:cNvSpPr txBox="1">
            <a:spLocks noChangeArrowheads="1"/>
          </p:cNvSpPr>
          <p:nvPr/>
        </p:nvSpPr>
        <p:spPr bwMode="auto">
          <a:xfrm>
            <a:off x="719428" y="1516823"/>
            <a:ext cx="6657975"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b="1" i="1" dirty="0">
                <a:solidFill>
                  <a:schemeClr val="accent2"/>
                </a:solidFill>
              </a:rPr>
              <a:t>Shigella</a:t>
            </a:r>
            <a:r>
              <a:rPr lang="en-US" b="1" dirty="0">
                <a:solidFill>
                  <a:schemeClr val="accent2"/>
                </a:solidFill>
              </a:rPr>
              <a:t> spp.</a:t>
            </a:r>
          </a:p>
        </p:txBody>
      </p:sp>
      <p:sp>
        <p:nvSpPr>
          <p:cNvPr id="7"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2-31</a:t>
            </a:r>
          </a:p>
        </p:txBody>
      </p:sp>
      <p:sp>
        <p:nvSpPr>
          <p:cNvPr id="8" name="Rectangle 3"/>
          <p:cNvSpPr txBox="1">
            <a:spLocks noChangeArrowheads="1"/>
          </p:cNvSpPr>
          <p:nvPr/>
        </p:nvSpPr>
        <p:spPr bwMode="auto">
          <a:xfrm>
            <a:off x="408602" y="1148964"/>
            <a:ext cx="7716223" cy="53444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a:spcBef>
                <a:spcPct val="50000"/>
              </a:spcBef>
            </a:pPr>
            <a:r>
              <a:rPr lang="en-US" dirty="0">
                <a:solidFill>
                  <a:srgbClr val="1E5298"/>
                </a:solidFill>
              </a:rPr>
              <a:t>Who Am I?</a:t>
            </a:r>
          </a:p>
          <a:p>
            <a:pPr>
              <a:spcBef>
                <a:spcPct val="50000"/>
              </a:spcBef>
            </a:pPr>
            <a:r>
              <a:rPr lang="en-US" dirty="0" smtClean="0"/>
              <a:t>3.  </a:t>
            </a:r>
            <a:r>
              <a:rPr lang="en-US" dirty="0"/>
              <a:t>_____________________</a:t>
            </a:r>
          </a:p>
          <a:p>
            <a:pPr>
              <a:spcBef>
                <a:spcPct val="50000"/>
              </a:spcBef>
              <a:buClr>
                <a:schemeClr val="accent1"/>
              </a:buClr>
              <a:buFont typeface="Wingdings" pitchFamily="2" charset="2"/>
              <a:buChar char="l"/>
            </a:pPr>
            <a:r>
              <a:rPr lang="en-US" b="0" dirty="0">
                <a:solidFill>
                  <a:schemeClr val="tx1"/>
                </a:solidFill>
              </a:rPr>
              <a:t>I </a:t>
            </a:r>
            <a:r>
              <a:rPr lang="en-US" b="0" dirty="0" smtClean="0">
                <a:solidFill>
                  <a:schemeClr val="tx1"/>
                </a:solidFill>
              </a:rPr>
              <a:t>am </a:t>
            </a:r>
            <a:r>
              <a:rPr lang="en-US" b="0" dirty="0">
                <a:solidFill>
                  <a:schemeClr val="tx1"/>
                </a:solidFill>
              </a:rPr>
              <a:t>found in the feces of people I have infected</a:t>
            </a:r>
          </a:p>
          <a:p>
            <a:pPr>
              <a:spcBef>
                <a:spcPct val="50000"/>
              </a:spcBef>
              <a:buClr>
                <a:schemeClr val="accent1"/>
              </a:buClr>
              <a:buFont typeface="Wingdings" pitchFamily="2" charset="2"/>
              <a:buChar char="l"/>
            </a:pPr>
            <a:r>
              <a:rPr lang="en-US" b="0" dirty="0">
                <a:solidFill>
                  <a:schemeClr val="tx1"/>
                </a:solidFill>
              </a:rPr>
              <a:t>Flies can transfer me</a:t>
            </a:r>
          </a:p>
          <a:p>
            <a:pPr>
              <a:spcBef>
                <a:spcPct val="50000"/>
              </a:spcBef>
              <a:buClr>
                <a:schemeClr val="accent1"/>
              </a:buClr>
              <a:buFont typeface="Wingdings" pitchFamily="2" charset="2"/>
              <a:buChar char="l"/>
            </a:pPr>
            <a:r>
              <a:rPr lang="en-US" b="0" dirty="0">
                <a:solidFill>
                  <a:schemeClr val="tx1"/>
                </a:solidFill>
              </a:rPr>
              <a:t>I am linked with food easily contaminated by hands</a:t>
            </a:r>
          </a:p>
          <a:p>
            <a:pPr>
              <a:spcBef>
                <a:spcPct val="50000"/>
              </a:spcBef>
              <a:buClr>
                <a:schemeClr val="accent1"/>
              </a:buClr>
              <a:buFont typeface="Wingdings" pitchFamily="2" charset="2"/>
              <a:buChar char="l"/>
            </a:pPr>
            <a:r>
              <a:rPr lang="en-US" b="0" dirty="0">
                <a:solidFill>
                  <a:schemeClr val="tx1"/>
                </a:solidFill>
              </a:rPr>
              <a:t>Washing hands and excluding food handlers with diarrhea can prevent </a:t>
            </a:r>
            <a:r>
              <a:rPr lang="en-US" b="0" dirty="0" smtClean="0">
                <a:solidFill>
                  <a:schemeClr val="tx1"/>
                </a:solidFill>
              </a:rPr>
              <a:t>me </a:t>
            </a:r>
            <a:endParaRPr lang="en-US" b="0" dirty="0">
              <a:solidFill>
                <a:schemeClr val="tx1"/>
              </a:solidFill>
            </a:endParaRPr>
          </a:p>
          <a:p>
            <a:pPr marL="114300" lvl="1" indent="0" eaLnBrk="1" hangingPunct="1">
              <a:buFont typeface="Wingdings" pitchFamily="2" charset="2"/>
              <a:buNone/>
              <a:defRPr/>
            </a:pPr>
            <a:endParaRPr lang="en-US" b="0" dirty="0" smtClean="0">
              <a:ea typeface="+mn-ea"/>
              <a:cs typeface="+mn-cs"/>
            </a:endParaRPr>
          </a:p>
          <a:p>
            <a:pPr marL="576263" lvl="2" indent="0" eaLnBrk="1" hangingPunct="1">
              <a:buFont typeface="Courier New" pitchFamily="49" charset="0"/>
              <a:buNone/>
              <a:defRPr/>
            </a:pPr>
            <a:endParaRPr lang="en-US" b="0" dirty="0" smtClean="0">
              <a:ea typeface="+mn-ea"/>
              <a:cs typeface="+mn-cs"/>
            </a:endParaRPr>
          </a:p>
          <a:p>
            <a:pPr marL="1033463" lvl="2" indent="-457200" eaLnBrk="1" hangingPunct="1">
              <a:defRPr/>
            </a:pPr>
            <a:endParaRPr lang="en-US" b="0" dirty="0" smtClean="0">
              <a:ea typeface="+mn-ea"/>
              <a:cs typeface="+mn-cs"/>
            </a:endParaRPr>
          </a:p>
          <a:p>
            <a:pPr marL="571500" lvl="1" indent="-457200" eaLnBrk="1" hangingPunct="1">
              <a:defRPr/>
            </a:pPr>
            <a:endParaRPr lang="en-US" b="0" dirty="0" smtClean="0">
              <a:ea typeface="+mn-ea"/>
              <a:cs typeface="+mn-cs"/>
            </a:endParaRPr>
          </a:p>
          <a:p>
            <a:pPr marL="114300" lvl="1" indent="0" eaLnBrk="1" hangingPunct="1">
              <a:buFont typeface="Wingdings" pitchFamily="2" charset="2"/>
              <a:buNone/>
              <a:defRPr/>
            </a:pPr>
            <a:endParaRPr lang="en-US" dirty="0" smtClean="0">
              <a:ea typeface="+mn-ea"/>
              <a:cs typeface="+mn-cs"/>
            </a:endParaRPr>
          </a:p>
          <a:p>
            <a:pPr marL="571500" lvl="1" indent="-457200" eaLnBrk="1" hangingPunct="1">
              <a:buFont typeface="Wingdings" pitchFamily="2" charset="2"/>
              <a:buNone/>
              <a:defRPr/>
            </a:pPr>
            <a:endParaRPr lang="en-US" dirty="0" smtClean="0">
              <a:ea typeface="+mn-ea"/>
              <a:cs typeface="+mn-cs"/>
            </a:endParaRPr>
          </a:p>
        </p:txBody>
      </p:sp>
    </p:spTree>
    <p:extLst>
      <p:ext uri="{BB962C8B-B14F-4D97-AF65-F5344CB8AC3E}">
        <p14:creationId xmlns:p14="http://schemas.microsoft.com/office/powerpoint/2010/main" xmlns="" val="2825702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36899"/>
                                        </p:tgtEl>
                                        <p:attrNameLst>
                                          <p:attrName>style.visibility</p:attrName>
                                        </p:attrNameLst>
                                      </p:cBhvr>
                                      <p:to>
                                        <p:strVal val="visible"/>
                                      </p:to>
                                    </p:set>
                                    <p:anim calcmode="lin" valueType="num">
                                      <p:cBhvr>
                                        <p:cTn id="7" dur="500" fill="hold"/>
                                        <p:tgtEl>
                                          <p:spTgt spid="3536899"/>
                                        </p:tgtEl>
                                        <p:attrNameLst>
                                          <p:attrName>ppt_w</p:attrName>
                                        </p:attrNameLst>
                                      </p:cBhvr>
                                      <p:tavLst>
                                        <p:tav tm="0">
                                          <p:val>
                                            <p:fltVal val="0"/>
                                          </p:val>
                                        </p:tav>
                                        <p:tav tm="100000">
                                          <p:val>
                                            <p:strVal val="#ppt_w"/>
                                          </p:val>
                                        </p:tav>
                                      </p:tavLst>
                                    </p:anim>
                                    <p:anim calcmode="lin" valueType="num">
                                      <p:cBhvr>
                                        <p:cTn id="8" dur="500" fill="hold"/>
                                        <p:tgtEl>
                                          <p:spTgt spid="3536899"/>
                                        </p:tgtEl>
                                        <p:attrNameLst>
                                          <p:attrName>ppt_h</p:attrName>
                                        </p:attrNameLst>
                                      </p:cBhvr>
                                      <p:tavLst>
                                        <p:tav tm="0">
                                          <p:val>
                                            <p:fltVal val="0"/>
                                          </p:val>
                                        </p:tav>
                                        <p:tav tm="100000">
                                          <p:val>
                                            <p:strVal val="#ppt_h"/>
                                          </p:val>
                                        </p:tav>
                                      </p:tavLst>
                                    </p:anim>
                                    <p:animEffect transition="in" filter="fade">
                                      <p:cBhvr>
                                        <p:cTn id="9" dur="500"/>
                                        <p:tgtEl>
                                          <p:spTgt spid="3536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689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1475" name="Text Box 3"/>
          <p:cNvSpPr txBox="1">
            <a:spLocks noChangeArrowheads="1"/>
          </p:cNvSpPr>
          <p:nvPr/>
        </p:nvSpPr>
        <p:spPr bwMode="auto">
          <a:xfrm>
            <a:off x="759193" y="1531823"/>
            <a:ext cx="6657975"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b="1" dirty="0">
                <a:solidFill>
                  <a:schemeClr val="accent2"/>
                </a:solidFill>
              </a:rPr>
              <a:t>Hepatitis A</a:t>
            </a:r>
          </a:p>
        </p:txBody>
      </p:sp>
      <p:sp>
        <p:nvSpPr>
          <p:cNvPr id="3561478" name="Rectangle 6"/>
          <p:cNvSpPr>
            <a:spLocks noChangeArrowheads="1"/>
          </p:cNvSpPr>
          <p:nvPr/>
        </p:nvSpPr>
        <p:spPr bwMode="auto">
          <a:xfrm>
            <a:off x="4479925" y="3140075"/>
            <a:ext cx="4251325"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p>
            <a:endParaRPr lang="en-US" b="1" dirty="0"/>
          </a:p>
        </p:txBody>
      </p:sp>
      <p:sp>
        <p:nvSpPr>
          <p:cNvPr id="8"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2-32</a:t>
            </a:r>
          </a:p>
        </p:txBody>
      </p:sp>
      <p:sp>
        <p:nvSpPr>
          <p:cNvPr id="9" name="Rectangle 3"/>
          <p:cNvSpPr txBox="1">
            <a:spLocks noChangeArrowheads="1"/>
          </p:cNvSpPr>
          <p:nvPr/>
        </p:nvSpPr>
        <p:spPr bwMode="auto">
          <a:xfrm>
            <a:off x="408602" y="1148964"/>
            <a:ext cx="7987975" cy="53444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a:spcBef>
                <a:spcPct val="50000"/>
              </a:spcBef>
            </a:pPr>
            <a:r>
              <a:rPr lang="en-US" dirty="0">
                <a:solidFill>
                  <a:srgbClr val="1E5298"/>
                </a:solidFill>
              </a:rPr>
              <a:t>Who Am I?</a:t>
            </a:r>
          </a:p>
          <a:p>
            <a:pPr>
              <a:spcBef>
                <a:spcPct val="50000"/>
              </a:spcBef>
            </a:pPr>
            <a:r>
              <a:rPr lang="en-US" dirty="0" smtClean="0"/>
              <a:t>4.  </a:t>
            </a:r>
            <a:r>
              <a:rPr lang="en-US" dirty="0"/>
              <a:t>_____________________</a:t>
            </a:r>
          </a:p>
          <a:p>
            <a:pPr>
              <a:spcBef>
                <a:spcPct val="50000"/>
              </a:spcBef>
              <a:buClr>
                <a:schemeClr val="accent1"/>
              </a:buClr>
              <a:buFont typeface="Wingdings" pitchFamily="2" charset="2"/>
              <a:buChar char="l"/>
            </a:pPr>
            <a:r>
              <a:rPr lang="en-US" b="0" dirty="0">
                <a:solidFill>
                  <a:schemeClr val="tx1"/>
                </a:solidFill>
              </a:rPr>
              <a:t>I </a:t>
            </a:r>
            <a:r>
              <a:rPr lang="en-US" b="0" dirty="0" smtClean="0">
                <a:solidFill>
                  <a:schemeClr val="tx1"/>
                </a:solidFill>
              </a:rPr>
              <a:t>am </a:t>
            </a:r>
            <a:r>
              <a:rPr lang="en-US" b="0" dirty="0">
                <a:solidFill>
                  <a:schemeClr val="tx1"/>
                </a:solidFill>
              </a:rPr>
              <a:t>often linked with ready-to-eat food</a:t>
            </a:r>
          </a:p>
          <a:p>
            <a:pPr>
              <a:spcBef>
                <a:spcPct val="50000"/>
              </a:spcBef>
              <a:buClr>
                <a:schemeClr val="accent1"/>
              </a:buClr>
              <a:buFont typeface="Wingdings" pitchFamily="2" charset="2"/>
              <a:buChar char="l"/>
            </a:pPr>
            <a:r>
              <a:rPr lang="en-US" b="0" dirty="0">
                <a:solidFill>
                  <a:schemeClr val="tx1"/>
                </a:solidFill>
              </a:rPr>
              <a:t>I’m often transferred to food by food handlers who have feces on their fingers</a:t>
            </a:r>
          </a:p>
          <a:p>
            <a:pPr>
              <a:spcBef>
                <a:spcPct val="50000"/>
              </a:spcBef>
              <a:buClr>
                <a:schemeClr val="accent1"/>
              </a:buClr>
              <a:buFont typeface="Wingdings" pitchFamily="2" charset="2"/>
              <a:buChar char="l"/>
            </a:pPr>
            <a:r>
              <a:rPr lang="en-US" b="0" dirty="0">
                <a:solidFill>
                  <a:schemeClr val="tx1"/>
                </a:solidFill>
              </a:rPr>
              <a:t>Excluding staff with jaundice can prevent me from causing illness </a:t>
            </a:r>
          </a:p>
          <a:p>
            <a:pPr>
              <a:spcBef>
                <a:spcPct val="50000"/>
              </a:spcBef>
              <a:buClr>
                <a:schemeClr val="accent1"/>
              </a:buClr>
              <a:buFont typeface="Wingdings" pitchFamily="2" charset="2"/>
              <a:buChar char="l"/>
            </a:pPr>
            <a:r>
              <a:rPr lang="en-US" b="0" dirty="0">
                <a:solidFill>
                  <a:schemeClr val="tx1"/>
                </a:solidFill>
              </a:rPr>
              <a:t>Normal cooking temperatures do not destroy </a:t>
            </a:r>
            <a:r>
              <a:rPr lang="en-US" b="0" dirty="0" smtClean="0">
                <a:solidFill>
                  <a:schemeClr val="tx1"/>
                </a:solidFill>
              </a:rPr>
              <a:t>me </a:t>
            </a:r>
            <a:endParaRPr lang="en-US" b="0" dirty="0">
              <a:solidFill>
                <a:schemeClr val="tx1"/>
              </a:solidFill>
            </a:endParaRPr>
          </a:p>
          <a:p>
            <a:pPr marL="114300" lvl="1" indent="0" eaLnBrk="1" hangingPunct="1">
              <a:buFont typeface="Wingdings" pitchFamily="2" charset="2"/>
              <a:buNone/>
              <a:defRPr/>
            </a:pPr>
            <a:endParaRPr lang="en-US" b="0" dirty="0" smtClean="0">
              <a:ea typeface="+mn-ea"/>
              <a:cs typeface="+mn-cs"/>
            </a:endParaRPr>
          </a:p>
          <a:p>
            <a:pPr marL="576263" lvl="2" indent="0" eaLnBrk="1" hangingPunct="1">
              <a:buFont typeface="Courier New" pitchFamily="49" charset="0"/>
              <a:buNone/>
              <a:defRPr/>
            </a:pPr>
            <a:endParaRPr lang="en-US" b="0" dirty="0" smtClean="0">
              <a:ea typeface="+mn-ea"/>
              <a:cs typeface="+mn-cs"/>
            </a:endParaRPr>
          </a:p>
          <a:p>
            <a:pPr marL="1033463" lvl="2" indent="-457200" eaLnBrk="1" hangingPunct="1">
              <a:defRPr/>
            </a:pPr>
            <a:endParaRPr lang="en-US" b="0" dirty="0" smtClean="0">
              <a:ea typeface="+mn-ea"/>
              <a:cs typeface="+mn-cs"/>
            </a:endParaRPr>
          </a:p>
          <a:p>
            <a:pPr marL="571500" lvl="1" indent="-457200" eaLnBrk="1" hangingPunct="1">
              <a:defRPr/>
            </a:pPr>
            <a:endParaRPr lang="en-US" b="0" dirty="0" smtClean="0">
              <a:ea typeface="+mn-ea"/>
              <a:cs typeface="+mn-cs"/>
            </a:endParaRPr>
          </a:p>
          <a:p>
            <a:pPr marL="114300" lvl="1" indent="0" eaLnBrk="1" hangingPunct="1">
              <a:buFont typeface="Wingdings" pitchFamily="2" charset="2"/>
              <a:buNone/>
              <a:defRPr/>
            </a:pPr>
            <a:endParaRPr lang="en-US" dirty="0" smtClean="0">
              <a:ea typeface="+mn-ea"/>
              <a:cs typeface="+mn-cs"/>
            </a:endParaRPr>
          </a:p>
          <a:p>
            <a:pPr marL="571500" lvl="1" indent="-457200" eaLnBrk="1" hangingPunct="1">
              <a:buFont typeface="Wingdings" pitchFamily="2" charset="2"/>
              <a:buNone/>
              <a:defRPr/>
            </a:pPr>
            <a:endParaRPr lang="en-US" dirty="0" smtClean="0">
              <a:ea typeface="+mn-ea"/>
              <a:cs typeface="+mn-cs"/>
            </a:endParaRPr>
          </a:p>
        </p:txBody>
      </p:sp>
    </p:spTree>
    <p:extLst>
      <p:ext uri="{BB962C8B-B14F-4D97-AF65-F5344CB8AC3E}">
        <p14:creationId xmlns:p14="http://schemas.microsoft.com/office/powerpoint/2010/main" xmlns="" val="211102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61475"/>
                                        </p:tgtEl>
                                        <p:attrNameLst>
                                          <p:attrName>style.visibility</p:attrName>
                                        </p:attrNameLst>
                                      </p:cBhvr>
                                      <p:to>
                                        <p:strVal val="visible"/>
                                      </p:to>
                                    </p:set>
                                    <p:anim calcmode="lin" valueType="num">
                                      <p:cBhvr>
                                        <p:cTn id="7" dur="500" fill="hold"/>
                                        <p:tgtEl>
                                          <p:spTgt spid="3561475"/>
                                        </p:tgtEl>
                                        <p:attrNameLst>
                                          <p:attrName>ppt_w</p:attrName>
                                        </p:attrNameLst>
                                      </p:cBhvr>
                                      <p:tavLst>
                                        <p:tav tm="0">
                                          <p:val>
                                            <p:fltVal val="0"/>
                                          </p:val>
                                        </p:tav>
                                        <p:tav tm="100000">
                                          <p:val>
                                            <p:strVal val="#ppt_w"/>
                                          </p:val>
                                        </p:tav>
                                      </p:tavLst>
                                    </p:anim>
                                    <p:anim calcmode="lin" valueType="num">
                                      <p:cBhvr>
                                        <p:cTn id="8" dur="500" fill="hold"/>
                                        <p:tgtEl>
                                          <p:spTgt spid="3561475"/>
                                        </p:tgtEl>
                                        <p:attrNameLst>
                                          <p:attrName>ppt_h</p:attrName>
                                        </p:attrNameLst>
                                      </p:cBhvr>
                                      <p:tavLst>
                                        <p:tav tm="0">
                                          <p:val>
                                            <p:fltVal val="0"/>
                                          </p:val>
                                        </p:tav>
                                        <p:tav tm="100000">
                                          <p:val>
                                            <p:strVal val="#ppt_h"/>
                                          </p:val>
                                        </p:tav>
                                      </p:tavLst>
                                    </p:anim>
                                    <p:animEffect transition="in" filter="fade">
                                      <p:cBhvr>
                                        <p:cTn id="9" dur="500"/>
                                        <p:tgtEl>
                                          <p:spTgt spid="3561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147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0755" name="Text Box 3"/>
          <p:cNvSpPr txBox="1">
            <a:spLocks noChangeArrowheads="1"/>
          </p:cNvSpPr>
          <p:nvPr/>
        </p:nvSpPr>
        <p:spPr bwMode="auto">
          <a:xfrm>
            <a:off x="743717" y="1633573"/>
            <a:ext cx="7677150"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200" b="1" dirty="0" smtClean="0">
                <a:solidFill>
                  <a:schemeClr val="accent2"/>
                </a:solidFill>
              </a:rPr>
              <a:t>Enterohemorrhagic and shiga toxin-producing </a:t>
            </a:r>
            <a:r>
              <a:rPr lang="en-US" sz="2200" b="1" i="1" dirty="0" smtClean="0">
                <a:solidFill>
                  <a:schemeClr val="accent2"/>
                </a:solidFill>
              </a:rPr>
              <a:t>E</a:t>
            </a:r>
            <a:r>
              <a:rPr lang="en-US" sz="2200" b="1" i="1" dirty="0">
                <a:solidFill>
                  <a:schemeClr val="accent2"/>
                </a:solidFill>
              </a:rPr>
              <a:t>. coli</a:t>
            </a:r>
          </a:p>
        </p:txBody>
      </p:sp>
      <p:sp>
        <p:nvSpPr>
          <p:cNvPr id="3530757" name="Text Box 5"/>
          <p:cNvSpPr txBox="1">
            <a:spLocks noChangeArrowheads="1"/>
          </p:cNvSpPr>
          <p:nvPr/>
        </p:nvSpPr>
        <p:spPr bwMode="auto">
          <a:xfrm>
            <a:off x="1209675" y="2687638"/>
            <a:ext cx="72580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endParaRPr lang="en-US" b="1" dirty="0">
              <a:solidFill>
                <a:srgbClr val="FFFFFF"/>
              </a:solidFill>
            </a:endParaRPr>
          </a:p>
        </p:txBody>
      </p:sp>
      <p:sp>
        <p:nvSpPr>
          <p:cNvPr id="8"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2-33</a:t>
            </a:r>
          </a:p>
        </p:txBody>
      </p:sp>
      <p:sp>
        <p:nvSpPr>
          <p:cNvPr id="9" name="Rectangle 3"/>
          <p:cNvSpPr txBox="1">
            <a:spLocks noChangeArrowheads="1"/>
          </p:cNvSpPr>
          <p:nvPr/>
        </p:nvSpPr>
        <p:spPr bwMode="auto">
          <a:xfrm>
            <a:off x="408602" y="1148964"/>
            <a:ext cx="7716223" cy="53444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a:spcBef>
                <a:spcPct val="50000"/>
              </a:spcBef>
            </a:pPr>
            <a:r>
              <a:rPr lang="en-US" dirty="0">
                <a:solidFill>
                  <a:srgbClr val="1E5298"/>
                </a:solidFill>
              </a:rPr>
              <a:t>Who Am I?</a:t>
            </a:r>
          </a:p>
          <a:p>
            <a:pPr>
              <a:spcBef>
                <a:spcPct val="50000"/>
              </a:spcBef>
            </a:pPr>
            <a:r>
              <a:rPr lang="en-US" dirty="0" smtClean="0"/>
              <a:t>5.  ___________________________________________________</a:t>
            </a:r>
            <a:endParaRPr lang="en-US" dirty="0"/>
          </a:p>
          <a:p>
            <a:pPr>
              <a:spcBef>
                <a:spcPct val="50000"/>
              </a:spcBef>
              <a:buClr>
                <a:schemeClr val="accent1"/>
              </a:buClr>
              <a:buFont typeface="Wingdings" pitchFamily="2" charset="2"/>
              <a:buChar char="l"/>
            </a:pPr>
            <a:r>
              <a:rPr lang="en-US" b="0" dirty="0">
                <a:solidFill>
                  <a:schemeClr val="tx1"/>
                </a:solidFill>
              </a:rPr>
              <a:t>I </a:t>
            </a:r>
            <a:r>
              <a:rPr lang="en-US" b="0" dirty="0" smtClean="0">
                <a:solidFill>
                  <a:schemeClr val="tx1"/>
                </a:solidFill>
              </a:rPr>
              <a:t>can </a:t>
            </a:r>
            <a:r>
              <a:rPr lang="en-US" b="0" dirty="0">
                <a:solidFill>
                  <a:schemeClr val="tx1"/>
                </a:solidFill>
              </a:rPr>
              <a:t>be found in the intestines of cattle</a:t>
            </a:r>
          </a:p>
          <a:p>
            <a:pPr>
              <a:spcBef>
                <a:spcPct val="50000"/>
              </a:spcBef>
              <a:buClr>
                <a:schemeClr val="accent1"/>
              </a:buClr>
              <a:buFont typeface="Wingdings" pitchFamily="2" charset="2"/>
              <a:buChar char="l"/>
            </a:pPr>
            <a:r>
              <a:rPr lang="en-US" b="0" dirty="0">
                <a:solidFill>
                  <a:schemeClr val="tx1"/>
                </a:solidFill>
              </a:rPr>
              <a:t>I produce toxins in a person’s intestines which cause illness</a:t>
            </a:r>
          </a:p>
          <a:p>
            <a:pPr>
              <a:spcBef>
                <a:spcPct val="50000"/>
              </a:spcBef>
              <a:buClr>
                <a:schemeClr val="accent1"/>
              </a:buClr>
              <a:buFont typeface="Wingdings" pitchFamily="2" charset="2"/>
              <a:buChar char="l"/>
            </a:pPr>
            <a:r>
              <a:rPr lang="en-US" b="0" dirty="0">
                <a:solidFill>
                  <a:schemeClr val="tx1"/>
                </a:solidFill>
              </a:rPr>
              <a:t>I am found in ground beef and contaminated produce</a:t>
            </a:r>
          </a:p>
          <a:p>
            <a:pPr>
              <a:spcBef>
                <a:spcPct val="50000"/>
              </a:spcBef>
              <a:buClr>
                <a:schemeClr val="accent1"/>
              </a:buClr>
              <a:buFont typeface="Wingdings" pitchFamily="2" charset="2"/>
              <a:buChar char="l"/>
            </a:pPr>
            <a:r>
              <a:rPr lang="en-US" b="0" dirty="0">
                <a:solidFill>
                  <a:schemeClr val="tx1"/>
                </a:solidFill>
              </a:rPr>
              <a:t>Excluding food handlers with diarrhea can prevent me from causing an illness</a:t>
            </a:r>
            <a:r>
              <a:rPr lang="en-US" b="0" dirty="0" smtClean="0">
                <a:solidFill>
                  <a:schemeClr val="tx1"/>
                </a:solidFill>
              </a:rPr>
              <a:t> </a:t>
            </a:r>
            <a:endParaRPr lang="en-US" b="0" dirty="0">
              <a:solidFill>
                <a:schemeClr val="tx1"/>
              </a:solidFill>
            </a:endParaRPr>
          </a:p>
          <a:p>
            <a:pPr marL="114300" lvl="1" indent="0" eaLnBrk="1" hangingPunct="1">
              <a:buFont typeface="Wingdings" pitchFamily="2" charset="2"/>
              <a:buNone/>
              <a:defRPr/>
            </a:pPr>
            <a:endParaRPr lang="en-US" b="0" dirty="0" smtClean="0">
              <a:ea typeface="+mn-ea"/>
              <a:cs typeface="+mn-cs"/>
            </a:endParaRPr>
          </a:p>
          <a:p>
            <a:pPr marL="576263" lvl="2" indent="0" eaLnBrk="1" hangingPunct="1">
              <a:buFont typeface="Courier New" pitchFamily="49" charset="0"/>
              <a:buNone/>
              <a:defRPr/>
            </a:pPr>
            <a:endParaRPr lang="en-US" b="0" dirty="0" smtClean="0">
              <a:ea typeface="+mn-ea"/>
              <a:cs typeface="+mn-cs"/>
            </a:endParaRPr>
          </a:p>
          <a:p>
            <a:pPr marL="1033463" lvl="2" indent="-457200" eaLnBrk="1" hangingPunct="1">
              <a:defRPr/>
            </a:pPr>
            <a:endParaRPr lang="en-US" b="0" dirty="0" smtClean="0">
              <a:ea typeface="+mn-ea"/>
              <a:cs typeface="+mn-cs"/>
            </a:endParaRPr>
          </a:p>
          <a:p>
            <a:pPr marL="571500" lvl="1" indent="-457200" eaLnBrk="1" hangingPunct="1">
              <a:defRPr/>
            </a:pPr>
            <a:endParaRPr lang="en-US" b="0" dirty="0" smtClean="0">
              <a:ea typeface="+mn-ea"/>
              <a:cs typeface="+mn-cs"/>
            </a:endParaRPr>
          </a:p>
          <a:p>
            <a:pPr marL="114300" lvl="1" indent="0" eaLnBrk="1" hangingPunct="1">
              <a:buFont typeface="Wingdings" pitchFamily="2" charset="2"/>
              <a:buNone/>
              <a:defRPr/>
            </a:pPr>
            <a:endParaRPr lang="en-US" dirty="0" smtClean="0">
              <a:ea typeface="+mn-ea"/>
              <a:cs typeface="+mn-cs"/>
            </a:endParaRPr>
          </a:p>
          <a:p>
            <a:pPr marL="571500" lvl="1" indent="-457200" eaLnBrk="1" hangingPunct="1">
              <a:buFont typeface="Wingdings" pitchFamily="2" charset="2"/>
              <a:buNone/>
              <a:defRPr/>
            </a:pPr>
            <a:endParaRPr lang="en-US" dirty="0" smtClean="0">
              <a:ea typeface="+mn-ea"/>
              <a:cs typeface="+mn-cs"/>
            </a:endParaRPr>
          </a:p>
        </p:txBody>
      </p:sp>
    </p:spTree>
    <p:extLst>
      <p:ext uri="{BB962C8B-B14F-4D97-AF65-F5344CB8AC3E}">
        <p14:creationId xmlns:p14="http://schemas.microsoft.com/office/powerpoint/2010/main" xmlns="" val="1245005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30755"/>
                                        </p:tgtEl>
                                        <p:attrNameLst>
                                          <p:attrName>style.visibility</p:attrName>
                                        </p:attrNameLst>
                                      </p:cBhvr>
                                      <p:to>
                                        <p:strVal val="visible"/>
                                      </p:to>
                                    </p:set>
                                    <p:anim calcmode="lin" valueType="num">
                                      <p:cBhvr>
                                        <p:cTn id="7" dur="500" fill="hold"/>
                                        <p:tgtEl>
                                          <p:spTgt spid="3530755"/>
                                        </p:tgtEl>
                                        <p:attrNameLst>
                                          <p:attrName>ppt_w</p:attrName>
                                        </p:attrNameLst>
                                      </p:cBhvr>
                                      <p:tavLst>
                                        <p:tav tm="0">
                                          <p:val>
                                            <p:fltVal val="0"/>
                                          </p:val>
                                        </p:tav>
                                        <p:tav tm="100000">
                                          <p:val>
                                            <p:strVal val="#ppt_w"/>
                                          </p:val>
                                        </p:tav>
                                      </p:tavLst>
                                    </p:anim>
                                    <p:anim calcmode="lin" valueType="num">
                                      <p:cBhvr>
                                        <p:cTn id="8" dur="500" fill="hold"/>
                                        <p:tgtEl>
                                          <p:spTgt spid="3530755"/>
                                        </p:tgtEl>
                                        <p:attrNameLst>
                                          <p:attrName>ppt_h</p:attrName>
                                        </p:attrNameLst>
                                      </p:cBhvr>
                                      <p:tavLst>
                                        <p:tav tm="0">
                                          <p:val>
                                            <p:fltVal val="0"/>
                                          </p:val>
                                        </p:tav>
                                        <p:tav tm="100000">
                                          <p:val>
                                            <p:strVal val="#ppt_h"/>
                                          </p:val>
                                        </p:tav>
                                      </p:tavLst>
                                    </p:anim>
                                    <p:animEffect transition="in" filter="fade">
                                      <p:cBhvr>
                                        <p:cTn id="9" dur="500"/>
                                        <p:tgtEl>
                                          <p:spTgt spid="3530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07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a:latin typeface="Arial Narrow" charset="0"/>
                <a:cs typeface="+mn-cs"/>
              </a:rPr>
              <a:t>What are the four types of microorganisms that can cause foodborne illness?</a:t>
            </a:r>
          </a:p>
          <a:p>
            <a:pPr marL="284163" lvl="1" indent="-284163"/>
            <a:r>
              <a:rPr lang="en-US" dirty="0">
                <a:latin typeface="Arial Narrow" charset="0"/>
              </a:rPr>
              <a:t>Viruses</a:t>
            </a:r>
            <a:r>
              <a:rPr lang="en-US" sz="2800" dirty="0"/>
              <a:t> </a:t>
            </a:r>
          </a:p>
          <a:p>
            <a:pPr marL="284163" lvl="1" indent="-284163"/>
            <a:r>
              <a:rPr lang="en-US" dirty="0">
                <a:latin typeface="Arial Narrow" charset="0"/>
              </a:rPr>
              <a:t>Bacteria</a:t>
            </a:r>
          </a:p>
          <a:p>
            <a:pPr marL="284163" lvl="1" indent="-284163"/>
            <a:r>
              <a:rPr lang="en-US" dirty="0">
                <a:latin typeface="Arial Narrow" charset="0"/>
              </a:rPr>
              <a:t>Parasites</a:t>
            </a:r>
          </a:p>
          <a:p>
            <a:pPr marL="284163" lvl="1" indent="-284163"/>
            <a:r>
              <a:rPr lang="en-US" dirty="0">
                <a:latin typeface="Arial Narrow" charset="0"/>
              </a:rPr>
              <a:t>Fungi</a:t>
            </a:r>
          </a:p>
        </p:txBody>
      </p:sp>
      <p:sp>
        <p:nvSpPr>
          <p:cNvPr id="2318341" name="Rectangle 5"/>
          <p:cNvSpPr>
            <a:spLocks noGrp="1" noChangeArrowheads="1"/>
          </p:cNvSpPr>
          <p:nvPr>
            <p:ph type="title"/>
          </p:nvPr>
        </p:nvSpPr>
        <p:spPr>
          <a:noFill/>
          <a:ln/>
        </p:spPr>
        <p:txBody>
          <a:bodyPr/>
          <a:lstStyle/>
          <a:p>
            <a:r>
              <a:rPr lang="en-US" dirty="0">
                <a:latin typeface="Arial Narrow" charset="0"/>
              </a:rPr>
              <a:t>DVD 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2-4</a:t>
            </a:r>
          </a:p>
        </p:txBody>
      </p:sp>
    </p:spTree>
    <p:extLst>
      <p:ext uri="{BB962C8B-B14F-4D97-AF65-F5344CB8AC3E}">
        <p14:creationId xmlns:p14="http://schemas.microsoft.com/office/powerpoint/2010/main" xmlns="" val="853582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18339">
                                            <p:txEl>
                                              <p:pRg st="4" end="4"/>
                                            </p:txEl>
                                          </p:spTgt>
                                        </p:tgtEl>
                                        <p:attrNameLst>
                                          <p:attrName>style.visibility</p:attrName>
                                        </p:attrNameLst>
                                      </p:cBhvr>
                                      <p:to>
                                        <p:strVal val="visible"/>
                                      </p:to>
                                    </p:set>
                                    <p:animEffect transition="in" filter="fade">
                                      <p:cBhvr>
                                        <p:cTn id="16" dur="500"/>
                                        <p:tgtEl>
                                          <p:spTgt spid="2318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0386" name="Rectangle 2"/>
          <p:cNvSpPr>
            <a:spLocks noGrp="1" noChangeArrowheads="1"/>
          </p:cNvSpPr>
          <p:nvPr>
            <p:ph type="body" idx="1"/>
          </p:nvPr>
        </p:nvSpPr>
        <p:spPr>
          <a:xfrm>
            <a:off x="400050" y="1277870"/>
            <a:ext cx="8307388" cy="5257800"/>
          </a:xfrm>
          <a:noFill/>
          <a:ln/>
        </p:spPr>
        <p:txBody>
          <a:bodyPr/>
          <a:lstStyle/>
          <a:p>
            <a:r>
              <a:rPr lang="en-US" dirty="0"/>
              <a:t>What </a:t>
            </a:r>
            <a:r>
              <a:rPr lang="en-US" dirty="0" smtClean="0"/>
              <a:t>six </a:t>
            </a:r>
            <a:r>
              <a:rPr lang="en-US" dirty="0"/>
              <a:t>conditions </a:t>
            </a:r>
            <a:r>
              <a:rPr lang="en-US" dirty="0" smtClean="0"/>
              <a:t>support </a:t>
            </a:r>
            <a:r>
              <a:rPr lang="en-US" dirty="0"/>
              <a:t>the growth of </a:t>
            </a:r>
            <a:r>
              <a:rPr lang="en-US" dirty="0" smtClean="0"/>
              <a:t>bacteria?</a:t>
            </a:r>
            <a:endParaRPr lang="en-US" dirty="0"/>
          </a:p>
          <a:p>
            <a:pPr marL="2000250" lvl="3" indent="-1936750">
              <a:buFont typeface="Arial" charset="0"/>
              <a:buNone/>
            </a:pPr>
            <a:r>
              <a:rPr lang="en-US" sz="2400" b="1" dirty="0">
                <a:solidFill>
                  <a:srgbClr val="333333"/>
                </a:solidFill>
                <a:cs typeface="ＭＳ Ｐゴシック" charset="0"/>
              </a:rPr>
              <a:t>F</a:t>
            </a:r>
          </a:p>
          <a:p>
            <a:pPr marL="2000250" lvl="3" indent="-1936750">
              <a:buNone/>
            </a:pPr>
            <a:r>
              <a:rPr lang="en-US" sz="2400" b="1" dirty="0">
                <a:solidFill>
                  <a:srgbClr val="333333"/>
                </a:solidFill>
                <a:cs typeface="ＭＳ Ｐゴシック" charset="0"/>
              </a:rPr>
              <a:t>A</a:t>
            </a:r>
          </a:p>
          <a:p>
            <a:pPr marL="2000250" lvl="3" indent="-1936750">
              <a:buNone/>
            </a:pPr>
            <a:r>
              <a:rPr lang="en-US" sz="2400" b="1" dirty="0" smtClean="0">
                <a:solidFill>
                  <a:srgbClr val="333333"/>
                </a:solidFill>
                <a:cs typeface="ＭＳ Ｐゴシック" charset="0"/>
              </a:rPr>
              <a:t>T</a:t>
            </a:r>
            <a:endParaRPr lang="en-US" sz="2400" b="1" dirty="0">
              <a:solidFill>
                <a:srgbClr val="333333"/>
              </a:solidFill>
              <a:cs typeface="ＭＳ Ｐゴシック" charset="0"/>
            </a:endParaRPr>
          </a:p>
          <a:p>
            <a:pPr marL="2000250" lvl="3" indent="-1936750">
              <a:buNone/>
            </a:pPr>
            <a:r>
              <a:rPr lang="en-US" sz="2400" b="1" dirty="0">
                <a:solidFill>
                  <a:srgbClr val="333333"/>
                </a:solidFill>
                <a:cs typeface="ＭＳ Ｐゴシック" charset="0"/>
              </a:rPr>
              <a:t>T</a:t>
            </a:r>
          </a:p>
          <a:p>
            <a:pPr marL="2000250" lvl="3" indent="-1936750">
              <a:buNone/>
            </a:pPr>
            <a:r>
              <a:rPr lang="en-US" sz="2400" b="1" dirty="0">
                <a:solidFill>
                  <a:srgbClr val="333333"/>
                </a:solidFill>
                <a:cs typeface="ＭＳ Ｐゴシック" charset="0"/>
              </a:rPr>
              <a:t>O</a:t>
            </a:r>
          </a:p>
          <a:p>
            <a:pPr marL="2000250" lvl="3" indent="-1936750">
              <a:buNone/>
            </a:pPr>
            <a:r>
              <a:rPr lang="en-US" sz="2400" b="1" dirty="0">
                <a:solidFill>
                  <a:srgbClr val="333333"/>
                </a:solidFill>
                <a:cs typeface="ＭＳ Ｐゴシック" charset="0"/>
              </a:rPr>
              <a:t>M</a:t>
            </a:r>
          </a:p>
        </p:txBody>
      </p:sp>
      <p:sp>
        <p:nvSpPr>
          <p:cNvPr id="2320387" name="Rectangle 3"/>
          <p:cNvSpPr>
            <a:spLocks noGrp="1" noChangeArrowheads="1"/>
          </p:cNvSpPr>
          <p:nvPr>
            <p:ph type="title"/>
          </p:nvPr>
        </p:nvSpPr>
        <p:spPr>
          <a:noFill/>
          <a:ln/>
        </p:spPr>
        <p:txBody>
          <a:bodyPr/>
          <a:lstStyle/>
          <a:p>
            <a:r>
              <a:rPr lang="en-US" dirty="0">
                <a:latin typeface="Arial Narrow" charset="0"/>
              </a:rPr>
              <a:t>DVD Review</a:t>
            </a:r>
            <a:endParaRPr lang="en-US" dirty="0"/>
          </a:p>
        </p:txBody>
      </p:sp>
      <p:sp>
        <p:nvSpPr>
          <p:cNvPr id="2" name="TextBox 1"/>
          <p:cNvSpPr txBox="1"/>
          <p:nvPr/>
        </p:nvSpPr>
        <p:spPr>
          <a:xfrm>
            <a:off x="550888" y="1721284"/>
            <a:ext cx="1008993" cy="461665"/>
          </a:xfrm>
          <a:prstGeom prst="rect">
            <a:avLst/>
          </a:prstGeom>
          <a:noFill/>
        </p:spPr>
        <p:txBody>
          <a:bodyPr wrap="square" rtlCol="0">
            <a:spAutoFit/>
          </a:bodyPr>
          <a:lstStyle/>
          <a:p>
            <a:pPr marL="2000250" lvl="3" indent="-1936750" eaLnBrk="0" hangingPunct="0">
              <a:spcBef>
                <a:spcPts val="900"/>
              </a:spcBef>
              <a:buClr>
                <a:srgbClr val="005CAB"/>
              </a:buClr>
              <a:buSzPct val="75000"/>
            </a:pPr>
            <a:r>
              <a:rPr lang="en-US" sz="2400" b="0" dirty="0" smtClean="0">
                <a:solidFill>
                  <a:srgbClr val="333333"/>
                </a:solidFill>
                <a:latin typeface="+mj-lt"/>
              </a:rPr>
              <a:t>ood</a:t>
            </a:r>
            <a:endParaRPr lang="en-US" sz="2400" b="0" dirty="0">
              <a:solidFill>
                <a:srgbClr val="333333"/>
              </a:solidFill>
              <a:latin typeface="+mj-lt"/>
            </a:endParaRPr>
          </a:p>
        </p:txBody>
      </p:sp>
      <p:sp>
        <p:nvSpPr>
          <p:cNvPr id="5" name="TextBox 4"/>
          <p:cNvSpPr txBox="1"/>
          <p:nvPr/>
        </p:nvSpPr>
        <p:spPr>
          <a:xfrm>
            <a:off x="585492" y="2197336"/>
            <a:ext cx="1008993" cy="461665"/>
          </a:xfrm>
          <a:prstGeom prst="rect">
            <a:avLst/>
          </a:prstGeom>
          <a:noFill/>
        </p:spPr>
        <p:txBody>
          <a:bodyPr wrap="square" rtlCol="0">
            <a:spAutoFit/>
          </a:bodyPr>
          <a:lstStyle/>
          <a:p>
            <a:pPr marL="2000250" lvl="3" indent="-1936750" eaLnBrk="0" hangingPunct="0">
              <a:spcBef>
                <a:spcPts val="900"/>
              </a:spcBef>
              <a:buClr>
                <a:srgbClr val="005CAB"/>
              </a:buClr>
              <a:buSzPct val="75000"/>
            </a:pPr>
            <a:r>
              <a:rPr lang="en-US" sz="2400" b="0" dirty="0" smtClean="0">
                <a:solidFill>
                  <a:srgbClr val="333333"/>
                </a:solidFill>
                <a:latin typeface="+mj-lt"/>
              </a:rPr>
              <a:t>cidity</a:t>
            </a:r>
            <a:endParaRPr lang="en-US" sz="2400" b="0" dirty="0">
              <a:solidFill>
                <a:srgbClr val="333333"/>
              </a:solidFill>
              <a:latin typeface="+mj-lt"/>
            </a:endParaRPr>
          </a:p>
        </p:txBody>
      </p:sp>
      <p:sp>
        <p:nvSpPr>
          <p:cNvPr id="6" name="TextBox 5"/>
          <p:cNvSpPr txBox="1"/>
          <p:nvPr/>
        </p:nvSpPr>
        <p:spPr>
          <a:xfrm>
            <a:off x="530760" y="2685184"/>
            <a:ext cx="1944425" cy="461665"/>
          </a:xfrm>
          <a:prstGeom prst="rect">
            <a:avLst/>
          </a:prstGeom>
          <a:noFill/>
        </p:spPr>
        <p:txBody>
          <a:bodyPr wrap="square" rtlCol="0">
            <a:spAutoFit/>
          </a:bodyPr>
          <a:lstStyle/>
          <a:p>
            <a:pPr marL="2000250" lvl="3" indent="-1936750" eaLnBrk="0" hangingPunct="0">
              <a:spcBef>
                <a:spcPts val="900"/>
              </a:spcBef>
              <a:buClr>
                <a:srgbClr val="005CAB"/>
              </a:buClr>
              <a:buSzPct val="75000"/>
            </a:pPr>
            <a:r>
              <a:rPr lang="en-US" sz="2400" b="0" dirty="0" smtClean="0">
                <a:solidFill>
                  <a:srgbClr val="333333"/>
                </a:solidFill>
                <a:latin typeface="+mj-lt"/>
              </a:rPr>
              <a:t>emperature</a:t>
            </a:r>
            <a:endParaRPr lang="en-US" sz="2400" b="0" dirty="0">
              <a:solidFill>
                <a:srgbClr val="333333"/>
              </a:solidFill>
              <a:latin typeface="+mj-lt"/>
            </a:endParaRPr>
          </a:p>
        </p:txBody>
      </p:sp>
      <p:sp>
        <p:nvSpPr>
          <p:cNvPr id="7" name="TextBox 6"/>
          <p:cNvSpPr txBox="1"/>
          <p:nvPr/>
        </p:nvSpPr>
        <p:spPr>
          <a:xfrm>
            <a:off x="558322" y="3163424"/>
            <a:ext cx="1008993" cy="461665"/>
          </a:xfrm>
          <a:prstGeom prst="rect">
            <a:avLst/>
          </a:prstGeom>
          <a:noFill/>
        </p:spPr>
        <p:txBody>
          <a:bodyPr wrap="square" rtlCol="0">
            <a:spAutoFit/>
          </a:bodyPr>
          <a:lstStyle/>
          <a:p>
            <a:pPr marL="2000250" lvl="3" indent="-1936750" eaLnBrk="0" hangingPunct="0">
              <a:spcBef>
                <a:spcPts val="900"/>
              </a:spcBef>
              <a:buClr>
                <a:srgbClr val="005CAB"/>
              </a:buClr>
              <a:buSzPct val="75000"/>
            </a:pPr>
            <a:r>
              <a:rPr lang="en-US" sz="2400" b="0" dirty="0" smtClean="0">
                <a:solidFill>
                  <a:srgbClr val="333333"/>
                </a:solidFill>
                <a:latin typeface="+mj-lt"/>
              </a:rPr>
              <a:t>ime</a:t>
            </a:r>
            <a:endParaRPr lang="en-US" sz="2400" b="0" dirty="0">
              <a:solidFill>
                <a:srgbClr val="333333"/>
              </a:solidFill>
              <a:latin typeface="+mj-lt"/>
            </a:endParaRPr>
          </a:p>
        </p:txBody>
      </p:sp>
      <p:sp>
        <p:nvSpPr>
          <p:cNvPr id="8" name="TextBox 7"/>
          <p:cNvSpPr txBox="1"/>
          <p:nvPr/>
        </p:nvSpPr>
        <p:spPr>
          <a:xfrm>
            <a:off x="598186" y="3628970"/>
            <a:ext cx="1008993" cy="461665"/>
          </a:xfrm>
          <a:prstGeom prst="rect">
            <a:avLst/>
          </a:prstGeom>
          <a:noFill/>
        </p:spPr>
        <p:txBody>
          <a:bodyPr wrap="square" rtlCol="0">
            <a:spAutoFit/>
          </a:bodyPr>
          <a:lstStyle/>
          <a:p>
            <a:pPr marL="2000250" lvl="3" indent="-1936750" eaLnBrk="0" hangingPunct="0">
              <a:spcBef>
                <a:spcPts val="900"/>
              </a:spcBef>
              <a:buClr>
                <a:srgbClr val="005CAB"/>
              </a:buClr>
              <a:buSzPct val="75000"/>
            </a:pPr>
            <a:r>
              <a:rPr lang="en-US" sz="2400" b="0" dirty="0" smtClean="0">
                <a:solidFill>
                  <a:srgbClr val="333333"/>
                </a:solidFill>
                <a:latin typeface="+mj-lt"/>
              </a:rPr>
              <a:t>xygen</a:t>
            </a:r>
            <a:endParaRPr lang="en-US" sz="2400" b="0" dirty="0">
              <a:solidFill>
                <a:srgbClr val="333333"/>
              </a:solidFill>
              <a:latin typeface="+mj-lt"/>
            </a:endParaRPr>
          </a:p>
        </p:txBody>
      </p:sp>
      <p:sp>
        <p:nvSpPr>
          <p:cNvPr id="9" name="TextBox 8"/>
          <p:cNvSpPr txBox="1"/>
          <p:nvPr/>
        </p:nvSpPr>
        <p:spPr>
          <a:xfrm>
            <a:off x="606518" y="4124252"/>
            <a:ext cx="1166654" cy="461665"/>
          </a:xfrm>
          <a:prstGeom prst="rect">
            <a:avLst/>
          </a:prstGeom>
          <a:noFill/>
        </p:spPr>
        <p:txBody>
          <a:bodyPr wrap="square" rtlCol="0">
            <a:spAutoFit/>
          </a:bodyPr>
          <a:lstStyle/>
          <a:p>
            <a:pPr marL="2000250" lvl="3" indent="-1936750" eaLnBrk="0" hangingPunct="0">
              <a:spcBef>
                <a:spcPts val="900"/>
              </a:spcBef>
              <a:buClr>
                <a:srgbClr val="005CAB"/>
              </a:buClr>
              <a:buSzPct val="75000"/>
            </a:pPr>
            <a:r>
              <a:rPr lang="en-US" sz="2400" b="0" dirty="0" smtClean="0">
                <a:solidFill>
                  <a:srgbClr val="333333"/>
                </a:solidFill>
                <a:latin typeface="+mj-lt"/>
              </a:rPr>
              <a:t>oisture</a:t>
            </a:r>
            <a:endParaRPr lang="en-US" sz="2400" b="0" dirty="0">
              <a:solidFill>
                <a:srgbClr val="333333"/>
              </a:solidFill>
              <a:latin typeface="+mj-lt"/>
            </a:endParaRPr>
          </a:p>
        </p:txBody>
      </p:sp>
      <p:cxnSp>
        <p:nvCxnSpPr>
          <p:cNvPr id="4" name="Straight Connector 3"/>
          <p:cNvCxnSpPr/>
          <p:nvPr/>
        </p:nvCxnSpPr>
        <p:spPr bwMode="auto">
          <a:xfrm flipV="1">
            <a:off x="709448" y="1991082"/>
            <a:ext cx="1954924" cy="230833"/>
          </a:xfrm>
          <a:prstGeom prst="lin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2"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2-5</a:t>
            </a:r>
          </a:p>
        </p:txBody>
      </p:sp>
    </p:spTree>
    <p:extLst>
      <p:ext uri="{BB962C8B-B14F-4D97-AF65-F5344CB8AC3E}">
        <p14:creationId xmlns:p14="http://schemas.microsoft.com/office/powerpoint/2010/main" xmlns="" val="336216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a:latin typeface="Arial Narrow" charset="0"/>
                <a:cs typeface="+mn-cs"/>
              </a:rPr>
              <a:t>What </a:t>
            </a:r>
            <a:r>
              <a:rPr lang="en-US" dirty="0" smtClean="0">
                <a:latin typeface="Arial Narrow" charset="0"/>
                <a:cs typeface="+mn-cs"/>
              </a:rPr>
              <a:t>two FAT TOM conditions will you be able to control in your operation?</a:t>
            </a:r>
            <a:endParaRPr lang="en-US" dirty="0">
              <a:latin typeface="Arial Narrow" charset="0"/>
              <a:cs typeface="+mn-cs"/>
            </a:endParaRPr>
          </a:p>
          <a:p>
            <a:pPr marL="284163" lvl="1" indent="-284163"/>
            <a:r>
              <a:rPr lang="en-US" dirty="0" smtClean="0">
                <a:latin typeface="Arial Narrow" charset="0"/>
              </a:rPr>
              <a:t>Time</a:t>
            </a:r>
            <a:r>
              <a:rPr lang="en-US" sz="2800" dirty="0" smtClean="0"/>
              <a:t> </a:t>
            </a:r>
            <a:endParaRPr lang="en-US" sz="2800" dirty="0"/>
          </a:p>
          <a:p>
            <a:pPr marL="284163" lvl="1" indent="-284163"/>
            <a:r>
              <a:rPr lang="en-US" dirty="0" smtClean="0">
                <a:latin typeface="Arial Narrow" charset="0"/>
              </a:rPr>
              <a:t>Temperature</a:t>
            </a:r>
            <a:endParaRPr lang="en-US" dirty="0">
              <a:latin typeface="Arial Narrow" charset="0"/>
            </a:endParaRPr>
          </a:p>
          <a:p>
            <a:pPr marL="0" lvl="1" indent="0">
              <a:buNone/>
            </a:pP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a:latin typeface="Arial Narrow" charset="0"/>
              </a:rPr>
              <a:t>DVD 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2-6</a:t>
            </a:r>
          </a:p>
        </p:txBody>
      </p:sp>
    </p:spTree>
    <p:extLst>
      <p:ext uri="{BB962C8B-B14F-4D97-AF65-F5344CB8AC3E}">
        <p14:creationId xmlns:p14="http://schemas.microsoft.com/office/powerpoint/2010/main" xmlns="" val="624108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a:latin typeface="Arial Narrow" charset="0"/>
                <a:cs typeface="+mn-cs"/>
              </a:rPr>
              <a:t>What </a:t>
            </a:r>
            <a:r>
              <a:rPr lang="en-US" dirty="0" smtClean="0">
                <a:latin typeface="Arial Narrow" charset="0"/>
                <a:cs typeface="+mn-cs"/>
              </a:rPr>
              <a:t>is the temperature range of the temperature danger zone?</a:t>
            </a:r>
            <a:endParaRPr lang="en-US" dirty="0">
              <a:latin typeface="Arial Narrow" charset="0"/>
              <a:cs typeface="+mn-cs"/>
            </a:endParaRPr>
          </a:p>
          <a:p>
            <a:pPr marL="0" lvl="1" indent="0">
              <a:buNone/>
            </a:pP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a:latin typeface="Arial Narrow" charset="0"/>
              </a:rPr>
              <a:t>DVD Review</a:t>
            </a:r>
            <a:endParaRPr lang="en-US" dirty="0"/>
          </a:p>
        </p:txBody>
      </p:sp>
      <p:sp>
        <p:nvSpPr>
          <p:cNvPr id="4" name="TextBox 3"/>
          <p:cNvSpPr txBox="1"/>
          <p:nvPr/>
        </p:nvSpPr>
        <p:spPr>
          <a:xfrm>
            <a:off x="388813" y="1840374"/>
            <a:ext cx="6169614" cy="461665"/>
          </a:xfrm>
          <a:prstGeom prst="rect">
            <a:avLst/>
          </a:prstGeom>
          <a:noFill/>
        </p:spPr>
        <p:txBody>
          <a:bodyPr wrap="square" rtlCol="0">
            <a:spAutoFit/>
          </a:bodyPr>
          <a:lstStyle/>
          <a:p>
            <a:r>
              <a:rPr lang="en-US" sz="2400" b="0" dirty="0" smtClean="0">
                <a:solidFill>
                  <a:srgbClr val="333333"/>
                </a:solidFill>
                <a:latin typeface="Arial Narrow" charset="0"/>
                <a:cs typeface="+mn-cs"/>
              </a:rPr>
              <a:t>41°F to </a:t>
            </a:r>
            <a:r>
              <a:rPr lang="en-US" sz="2400" b="0" dirty="0">
                <a:solidFill>
                  <a:srgbClr val="333333"/>
                </a:solidFill>
                <a:latin typeface="Arial Narrow" charset="0"/>
              </a:rPr>
              <a:t>135°F </a:t>
            </a:r>
            <a:r>
              <a:rPr lang="en-US" sz="2400" b="0" dirty="0" smtClean="0">
                <a:solidFill>
                  <a:srgbClr val="333333"/>
                </a:solidFill>
                <a:latin typeface="Arial Narrow" charset="0"/>
              </a:rPr>
              <a:t>(5</a:t>
            </a:r>
            <a:r>
              <a:rPr lang="en-US" sz="2400" b="0" dirty="0">
                <a:solidFill>
                  <a:srgbClr val="333333"/>
                </a:solidFill>
                <a:latin typeface="Arial Narrow" charset="0"/>
              </a:rPr>
              <a:t>°C</a:t>
            </a:r>
            <a:r>
              <a:rPr lang="en-US" sz="2400" b="0" dirty="0" smtClean="0">
                <a:solidFill>
                  <a:srgbClr val="333333"/>
                </a:solidFill>
                <a:latin typeface="Arial Narrow" charset="0"/>
              </a:rPr>
              <a:t> to 57°C</a:t>
            </a:r>
            <a:r>
              <a:rPr lang="en-US" sz="2400" b="0" dirty="0">
                <a:solidFill>
                  <a:srgbClr val="333333"/>
                </a:solidFill>
                <a:latin typeface="Arial Narrow" charset="0"/>
              </a:rPr>
              <a:t>)</a:t>
            </a:r>
            <a:r>
              <a:rPr lang="en-US" sz="2400" b="0" dirty="0" smtClean="0">
                <a:solidFill>
                  <a:srgbClr val="333333"/>
                </a:solidFill>
                <a:latin typeface="Arial Narrow" charset="0"/>
                <a:cs typeface="+mn-cs"/>
              </a:rPr>
              <a:t> </a:t>
            </a:r>
            <a:endParaRPr lang="en-US" sz="2400" b="0" dirty="0">
              <a:solidFill>
                <a:srgbClr val="333333"/>
              </a:solidFill>
              <a:latin typeface="Arial Narrow" charset="0"/>
              <a:cs typeface="+mn-cs"/>
            </a:endParaRPr>
          </a:p>
        </p:txBody>
      </p:sp>
      <p:sp>
        <p:nvSpPr>
          <p:cNvPr id="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2-7</a:t>
            </a:r>
          </a:p>
        </p:txBody>
      </p:sp>
    </p:spTree>
    <p:extLst>
      <p:ext uri="{BB962C8B-B14F-4D97-AF65-F5344CB8AC3E}">
        <p14:creationId xmlns:p14="http://schemas.microsoft.com/office/powerpoint/2010/main" xmlns="" val="350508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a:latin typeface="Arial Narrow" charset="0"/>
                <a:cs typeface="+mn-cs"/>
              </a:rPr>
              <a:t>What </a:t>
            </a:r>
            <a:r>
              <a:rPr lang="en-US" dirty="0" smtClean="0">
                <a:latin typeface="Arial Narrow" charset="0"/>
                <a:cs typeface="+mn-cs"/>
              </a:rPr>
              <a:t>are some basic characteristics of bacteria?</a:t>
            </a:r>
            <a:endParaRPr lang="en-US" dirty="0">
              <a:latin typeface="Arial Narrow" charset="0"/>
              <a:cs typeface="+mn-cs"/>
            </a:endParaRPr>
          </a:p>
          <a:p>
            <a:pPr marL="284163" lvl="1" indent="-284163"/>
            <a:r>
              <a:rPr lang="en-US" dirty="0" smtClean="0">
                <a:latin typeface="Arial Narrow" charset="0"/>
              </a:rPr>
              <a:t>They live in and on our bodies</a:t>
            </a:r>
          </a:p>
          <a:p>
            <a:pPr marL="284163" lvl="1" indent="-284163"/>
            <a:r>
              <a:rPr lang="en-US" dirty="0" smtClean="0">
                <a:latin typeface="Arial Narrow" charset="0"/>
              </a:rPr>
              <a:t>The cannot be seen, smelled, or tasted</a:t>
            </a:r>
            <a:r>
              <a:rPr lang="en-US" sz="2800" dirty="0" smtClean="0"/>
              <a:t> </a:t>
            </a:r>
            <a:endParaRPr lang="en-US" sz="2800" dirty="0"/>
          </a:p>
          <a:p>
            <a:pPr marL="284163" lvl="1" indent="-284163"/>
            <a:r>
              <a:rPr lang="en-US" dirty="0" smtClean="0">
                <a:latin typeface="Arial Narrow" charset="0"/>
              </a:rPr>
              <a:t>They can grow rapidly if FAT TOM conditions are correct</a:t>
            </a:r>
          </a:p>
          <a:p>
            <a:pPr marL="284163" lvl="1" indent="-284163"/>
            <a:r>
              <a:rPr lang="en-US" dirty="0" smtClean="0">
                <a:latin typeface="Arial Narrow" charset="0"/>
              </a:rPr>
              <a:t>Controlling time and temperature can prevent them from causing illness</a:t>
            </a:r>
            <a:endParaRPr lang="en-US" dirty="0">
              <a:latin typeface="Arial Narrow" charset="0"/>
            </a:endParaRPr>
          </a:p>
          <a:p>
            <a:pPr marL="0" lvl="1" indent="0">
              <a:buNone/>
            </a:pP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a:latin typeface="Arial Narrow" charset="0"/>
              </a:rPr>
              <a:t>DVD 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2-8</a:t>
            </a:r>
          </a:p>
        </p:txBody>
      </p:sp>
    </p:spTree>
    <p:extLst>
      <p:ext uri="{BB962C8B-B14F-4D97-AF65-F5344CB8AC3E}">
        <p14:creationId xmlns:p14="http://schemas.microsoft.com/office/powerpoint/2010/main" xmlns="" val="424720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18339">
                                            <p:txEl>
                                              <p:pRg st="4" end="4"/>
                                            </p:txEl>
                                          </p:spTgt>
                                        </p:tgtEl>
                                        <p:attrNameLst>
                                          <p:attrName>style.visibility</p:attrName>
                                        </p:attrNameLst>
                                      </p:cBhvr>
                                      <p:to>
                                        <p:strVal val="visible"/>
                                      </p:to>
                                    </p:set>
                                    <p:animEffect transition="in" filter="fade">
                                      <p:cBhvr>
                                        <p:cTn id="16" dur="500"/>
                                        <p:tgtEl>
                                          <p:spTgt spid="2318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a:latin typeface="Arial Narrow" charset="0"/>
                <a:cs typeface="+mn-cs"/>
              </a:rPr>
              <a:t>What </a:t>
            </a:r>
            <a:r>
              <a:rPr lang="en-US" dirty="0" smtClean="0">
                <a:latin typeface="Arial Narrow" charset="0"/>
                <a:cs typeface="+mn-cs"/>
              </a:rPr>
              <a:t>are some basic characteristics of viruses?</a:t>
            </a:r>
            <a:endParaRPr lang="en-US" dirty="0">
              <a:latin typeface="Arial Narrow" charset="0"/>
              <a:cs typeface="+mn-cs"/>
            </a:endParaRPr>
          </a:p>
          <a:p>
            <a:pPr marL="284163" lvl="1" indent="-284163"/>
            <a:r>
              <a:rPr lang="en-US" dirty="0" smtClean="0">
                <a:latin typeface="Arial Narrow" charset="0"/>
              </a:rPr>
              <a:t>They are carried by humans and animals</a:t>
            </a:r>
          </a:p>
          <a:p>
            <a:pPr marL="284163" lvl="1" indent="-284163"/>
            <a:r>
              <a:rPr lang="en-US" dirty="0" smtClean="0">
                <a:latin typeface="Arial Narrow" charset="0"/>
              </a:rPr>
              <a:t>They do not grow in food but they can be transferred through food</a:t>
            </a:r>
            <a:endParaRPr lang="en-US" sz="2800" dirty="0"/>
          </a:p>
          <a:p>
            <a:pPr marL="284163" lvl="1" indent="-284163"/>
            <a:r>
              <a:rPr lang="en-US" dirty="0" smtClean="0">
                <a:latin typeface="Arial Narrow" charset="0"/>
              </a:rPr>
              <a:t>People get viruses from food, water, or contaminated surfaces</a:t>
            </a:r>
          </a:p>
          <a:p>
            <a:pPr marL="284163" lvl="1" indent="-284163"/>
            <a:r>
              <a:rPr lang="en-US" dirty="0" smtClean="0">
                <a:latin typeface="Arial Narrow" charset="0"/>
              </a:rPr>
              <a:t>Foodborne </a:t>
            </a:r>
            <a:r>
              <a:rPr lang="en-US" dirty="0">
                <a:latin typeface="Arial Narrow" charset="0"/>
              </a:rPr>
              <a:t>i</a:t>
            </a:r>
            <a:r>
              <a:rPr lang="en-US" dirty="0" smtClean="0">
                <a:latin typeface="Arial Narrow" charset="0"/>
              </a:rPr>
              <a:t>llnesses from viruses typically occur through fecal-oral routes</a:t>
            </a:r>
          </a:p>
          <a:p>
            <a:pPr marL="284163" lvl="1" indent="-284163"/>
            <a:r>
              <a:rPr lang="en-US" dirty="0" smtClean="0">
                <a:latin typeface="Arial Narrow" charset="0"/>
              </a:rPr>
              <a:t>They are not destroyed by normal cooking temperatures</a:t>
            </a:r>
          </a:p>
          <a:p>
            <a:pPr marL="284163" lvl="1" indent="-284163"/>
            <a:r>
              <a:rPr lang="en-US" dirty="0" smtClean="0">
                <a:latin typeface="Arial Narrow" charset="0"/>
              </a:rPr>
              <a:t>Practicing good personal hygiene can prevent viruses from causing illness </a:t>
            </a:r>
            <a:endParaRPr lang="en-US" dirty="0">
              <a:latin typeface="Arial Narrow" charset="0"/>
            </a:endParaRPr>
          </a:p>
          <a:p>
            <a:pPr marL="0" lvl="1" indent="0">
              <a:buNone/>
            </a:pP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a:latin typeface="Arial Narrow" charset="0"/>
              </a:rPr>
              <a:t>DVD 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2-9</a:t>
            </a:r>
          </a:p>
        </p:txBody>
      </p:sp>
    </p:spTree>
    <p:extLst>
      <p:ext uri="{BB962C8B-B14F-4D97-AF65-F5344CB8AC3E}">
        <p14:creationId xmlns:p14="http://schemas.microsoft.com/office/powerpoint/2010/main" xmlns="" val="232181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18339">
                                            <p:txEl>
                                              <p:pRg st="4" end="4"/>
                                            </p:txEl>
                                          </p:spTgt>
                                        </p:tgtEl>
                                        <p:attrNameLst>
                                          <p:attrName>style.visibility</p:attrName>
                                        </p:attrNameLst>
                                      </p:cBhvr>
                                      <p:to>
                                        <p:strVal val="visible"/>
                                      </p:to>
                                    </p:set>
                                    <p:animEffect transition="in" filter="fade">
                                      <p:cBhvr>
                                        <p:cTn id="16" dur="500"/>
                                        <p:tgtEl>
                                          <p:spTgt spid="2318339">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318339">
                                            <p:txEl>
                                              <p:pRg st="5" end="5"/>
                                            </p:txEl>
                                          </p:spTgt>
                                        </p:tgtEl>
                                        <p:attrNameLst>
                                          <p:attrName>style.visibility</p:attrName>
                                        </p:attrNameLst>
                                      </p:cBhvr>
                                      <p:to>
                                        <p:strVal val="visible"/>
                                      </p:to>
                                    </p:set>
                                    <p:animEffect transition="in" filter="fade">
                                      <p:cBhvr>
                                        <p:cTn id="19" dur="500"/>
                                        <p:tgtEl>
                                          <p:spTgt spid="2318339">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318339">
                                            <p:txEl>
                                              <p:pRg st="6" end="6"/>
                                            </p:txEl>
                                          </p:spTgt>
                                        </p:tgtEl>
                                        <p:attrNameLst>
                                          <p:attrName>style.visibility</p:attrName>
                                        </p:attrNameLst>
                                      </p:cBhvr>
                                      <p:to>
                                        <p:strVal val="visible"/>
                                      </p:to>
                                    </p:set>
                                    <p:animEffect transition="in" filter="fade">
                                      <p:cBhvr>
                                        <p:cTn id="22" dur="500"/>
                                        <p:tgtEl>
                                          <p:spTgt spid="2318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2_SS5e_08_16hr">
  <a:themeElements>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18189</TotalTime>
  <Words>2247</Words>
  <Application>Microsoft Office PowerPoint</Application>
  <PresentationFormat>On-screen Show (4:3)</PresentationFormat>
  <Paragraphs>370</Paragraphs>
  <Slides>33</Slides>
  <Notes>33</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2_SS5e_08_16hr</vt:lpstr>
      <vt:lpstr>3_SS5e_08_16hr</vt:lpstr>
      <vt:lpstr>Slide 1</vt:lpstr>
      <vt:lpstr>DVD</vt:lpstr>
      <vt:lpstr>Review</vt:lpstr>
      <vt:lpstr>DVD Review</vt:lpstr>
      <vt:lpstr>DVD Review</vt:lpstr>
      <vt:lpstr>DVD Review</vt:lpstr>
      <vt:lpstr>DVD Review</vt:lpstr>
      <vt:lpstr>DVD Review</vt:lpstr>
      <vt:lpstr>DVD Review</vt:lpstr>
      <vt:lpstr>DVD Review</vt:lpstr>
      <vt:lpstr>DVD Review</vt:lpstr>
      <vt:lpstr>DVD Review</vt:lpstr>
      <vt:lpstr>DVD Review</vt:lpstr>
      <vt:lpstr>DVD Review</vt:lpstr>
      <vt:lpstr>DVD Review</vt:lpstr>
      <vt:lpstr>Additional Content</vt:lpstr>
      <vt:lpstr>How Contamination Happens</vt:lpstr>
      <vt:lpstr>How Contamination Happens</vt:lpstr>
      <vt:lpstr>Biological Contamination</vt:lpstr>
      <vt:lpstr>Activity</vt:lpstr>
      <vt:lpstr>Biological Toxins</vt:lpstr>
      <vt:lpstr>Biological Toxins</vt:lpstr>
      <vt:lpstr>Deliberate Contamination of Food</vt:lpstr>
      <vt:lpstr>Deliberate Contamination of Food</vt:lpstr>
      <vt:lpstr>Responding to a Foodborne-Illness Outbreak</vt:lpstr>
      <vt:lpstr>Responding to a Foodborne-Illness Outbreak</vt:lpstr>
      <vt:lpstr>Responding to a Foodborne-Illness Outbreak</vt:lpstr>
      <vt:lpstr>Review</vt:lpstr>
      <vt:lpstr>Review</vt:lpstr>
      <vt:lpstr>Review</vt:lpstr>
      <vt:lpstr>Review</vt:lpstr>
      <vt:lpstr>Review</vt:lpstr>
      <vt:lpstr>Review</vt:lpstr>
    </vt:vector>
  </TitlesOfParts>
  <Company>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Safe Food</dc:title>
  <dc:creator>a</dc:creator>
  <cp:lastModifiedBy>e511247</cp:lastModifiedBy>
  <cp:revision>2382</cp:revision>
  <cp:lastPrinted>2012-03-16T18:45:25Z</cp:lastPrinted>
  <dcterms:created xsi:type="dcterms:W3CDTF">2006-02-24T04:29:02Z</dcterms:created>
  <dcterms:modified xsi:type="dcterms:W3CDTF">2012-06-07T14:57:07Z</dcterms:modified>
</cp:coreProperties>
</file>